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0"/>
  </p:notesMasterIdLst>
  <p:handoutMasterIdLst>
    <p:handoutMasterId r:id="rId92"/>
  </p:handoutMasterIdLst>
  <p:sldIdLst>
    <p:sldId id="256" r:id="rId3"/>
    <p:sldId id="1412" r:id="rId4"/>
    <p:sldId id="689" r:id="rId5"/>
    <p:sldId id="384" r:id="rId6"/>
    <p:sldId id="385" r:id="rId7"/>
    <p:sldId id="386" r:id="rId8"/>
    <p:sldId id="1316" r:id="rId9"/>
    <p:sldId id="1317" r:id="rId10"/>
    <p:sldId id="1254" r:id="rId11"/>
    <p:sldId id="1536" r:id="rId12"/>
    <p:sldId id="387" r:id="rId13"/>
    <p:sldId id="1248" r:id="rId14"/>
    <p:sldId id="388" r:id="rId15"/>
    <p:sldId id="389" r:id="rId16"/>
    <p:sldId id="390" r:id="rId17"/>
    <p:sldId id="1183" r:id="rId18"/>
    <p:sldId id="1410" r:id="rId19"/>
    <p:sldId id="1411" r:id="rId20"/>
    <p:sldId id="1255" r:id="rId21"/>
    <p:sldId id="1256" r:id="rId22"/>
    <p:sldId id="1257" r:id="rId23"/>
    <p:sldId id="432" r:id="rId24"/>
    <p:sldId id="426" r:id="rId25"/>
    <p:sldId id="427" r:id="rId26"/>
    <p:sldId id="428" r:id="rId27"/>
    <p:sldId id="435" r:id="rId28"/>
    <p:sldId id="429" r:id="rId29"/>
    <p:sldId id="430" r:id="rId30"/>
    <p:sldId id="436" r:id="rId31"/>
    <p:sldId id="431" r:id="rId32"/>
    <p:sldId id="437" r:id="rId33"/>
    <p:sldId id="438" r:id="rId34"/>
    <p:sldId id="452" r:id="rId35"/>
    <p:sldId id="1249" r:id="rId36"/>
    <p:sldId id="468" r:id="rId37"/>
    <p:sldId id="459" r:id="rId38"/>
    <p:sldId id="1484" r:id="rId39"/>
    <p:sldId id="1485" r:id="rId41"/>
    <p:sldId id="1486" r:id="rId42"/>
    <p:sldId id="1487" r:id="rId43"/>
    <p:sldId id="1488" r:id="rId44"/>
    <p:sldId id="1489" r:id="rId45"/>
    <p:sldId id="1490" r:id="rId46"/>
    <p:sldId id="1491" r:id="rId47"/>
    <p:sldId id="1492" r:id="rId48"/>
    <p:sldId id="1493" r:id="rId49"/>
    <p:sldId id="1494" r:id="rId50"/>
    <p:sldId id="1495" r:id="rId51"/>
    <p:sldId id="1496" r:id="rId52"/>
    <p:sldId id="1497" r:id="rId53"/>
    <p:sldId id="1498" r:id="rId54"/>
    <p:sldId id="469" r:id="rId55"/>
    <p:sldId id="717" r:id="rId56"/>
    <p:sldId id="470" r:id="rId57"/>
    <p:sldId id="483" r:id="rId58"/>
    <p:sldId id="1250" r:id="rId59"/>
    <p:sldId id="484" r:id="rId60"/>
    <p:sldId id="1252" r:id="rId61"/>
    <p:sldId id="1364" r:id="rId62"/>
    <p:sldId id="485" r:id="rId63"/>
    <p:sldId id="655" r:id="rId64"/>
    <p:sldId id="1379" r:id="rId65"/>
    <p:sldId id="1380" r:id="rId66"/>
    <p:sldId id="1381" r:id="rId67"/>
    <p:sldId id="1382" r:id="rId68"/>
    <p:sldId id="1383" r:id="rId69"/>
    <p:sldId id="1384" r:id="rId70"/>
    <p:sldId id="1385" r:id="rId71"/>
    <p:sldId id="1386" r:id="rId72"/>
    <p:sldId id="1387" r:id="rId73"/>
    <p:sldId id="1388" r:id="rId74"/>
    <p:sldId id="1391" r:id="rId75"/>
    <p:sldId id="1394" r:id="rId76"/>
    <p:sldId id="1390" r:id="rId77"/>
    <p:sldId id="1392" r:id="rId78"/>
    <p:sldId id="1389" r:id="rId79"/>
    <p:sldId id="657" r:id="rId80"/>
    <p:sldId id="658" r:id="rId81"/>
    <p:sldId id="659" r:id="rId82"/>
    <p:sldId id="660" r:id="rId83"/>
    <p:sldId id="661" r:id="rId84"/>
    <p:sldId id="662" r:id="rId85"/>
    <p:sldId id="663" r:id="rId86"/>
    <p:sldId id="664" r:id="rId87"/>
    <p:sldId id="665" r:id="rId88"/>
    <p:sldId id="666" r:id="rId89"/>
    <p:sldId id="667" r:id="rId90"/>
    <p:sldId id="1315"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132D29A-D30A-4BB0-BF54-66A256A4F9F2}"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4EBA4759-E0E4-4F7F-9669-BB47BEB2F73D}"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5" Type="http://schemas.openxmlformats.org/officeDocument/2006/relationships/tableStyles" Target="tableStyles.xml"/><Relationship Id="rId94" Type="http://schemas.openxmlformats.org/officeDocument/2006/relationships/viewProps" Target="viewProps.xml"/><Relationship Id="rId93" Type="http://schemas.openxmlformats.org/officeDocument/2006/relationships/presProps" Target="presProps.xml"/><Relationship Id="rId92" Type="http://schemas.openxmlformats.org/officeDocument/2006/relationships/handoutMaster" Target="handoutMasters/handoutMaster1.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3" name="Shape 73"/>
        <p:cNvGrpSpPr/>
        <p:nvPr/>
      </p:nvGrpSpPr>
      <p:grpSpPr>
        <a:xfrm>
          <a:off x="0" y="0"/>
          <a:ext cx="0" cy="0"/>
          <a:chOff x="0" y="0"/>
          <a:chExt cx="0" cy="0"/>
        </a:xfrm>
      </p:grpSpPr>
      <p:sp>
        <p:nvSpPr>
          <p:cNvPr id="74" name="Google Shape;74;g2f3d53f55d8_0_4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f3d53f55d8_0_4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2f3d53f55d8_0_9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f3d53f55d8_0_9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2f3d53f55d8_0_10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f3d53f55d8_0_1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2f3d53f55d8_0_10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f3d53f55d8_0_1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g2f3d53f55d8_0_1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f3d53f55d8_0_1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g2f3d53f55d8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f3d53f55d8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7" name="Shape 157"/>
        <p:cNvGrpSpPr/>
        <p:nvPr/>
      </p:nvGrpSpPr>
      <p:grpSpPr>
        <a:xfrm>
          <a:off x="0" y="0"/>
          <a:ext cx="0" cy="0"/>
          <a:chOff x="0" y="0"/>
          <a:chExt cx="0" cy="0"/>
        </a:xfrm>
      </p:grpSpPr>
      <p:sp>
        <p:nvSpPr>
          <p:cNvPr id="158" name="Google Shape;158;g2f3d53f55d8_0_1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f3d53f55d8_0_1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9" name="Shape 79"/>
        <p:cNvGrpSpPr/>
        <p:nvPr/>
      </p:nvGrpSpPr>
      <p:grpSpPr>
        <a:xfrm>
          <a:off x="0" y="0"/>
          <a:ext cx="0" cy="0"/>
          <a:chOff x="0" y="0"/>
          <a:chExt cx="0" cy="0"/>
        </a:xfrm>
      </p:grpSpPr>
      <p:sp>
        <p:nvSpPr>
          <p:cNvPr id="80" name="Google Shape;80;g2f3d53f55d8_0_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2f3d53f55d8_0_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85" name="Shape 85"/>
        <p:cNvGrpSpPr/>
        <p:nvPr/>
      </p:nvGrpSpPr>
      <p:grpSpPr>
        <a:xfrm>
          <a:off x="0" y="0"/>
          <a:ext cx="0" cy="0"/>
          <a:chOff x="0" y="0"/>
          <a:chExt cx="0" cy="0"/>
        </a:xfrm>
      </p:grpSpPr>
      <p:sp>
        <p:nvSpPr>
          <p:cNvPr id="86" name="Google Shape;86;g2f3d53f55d8_0_6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f3d53f55d8_0_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2f3d53f55d8_0_6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f3d53f55d8_0_6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2f3d53f55d8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f3d53f55d8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2f3d53f55d8_0_7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f3d53f55d8_0_7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2f3d53f55d8_0_8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f3d53f55d8_0_8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2f3d53f55d8_0_8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3d53f55d8_0_8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2f3d53f55d8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f3d53f55d8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GIF"/></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sym typeface="+mn-ea"/>
              </a:rPr>
              <a:t>Retrieval Augmented Generation (RAG)</a:t>
            </a:r>
            <a:endParaRPr lang="en-US" alt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RAG</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100" name="Picture 99"/>
          <p:cNvPicPr/>
          <p:nvPr/>
        </p:nvPicPr>
        <p:blipFill>
          <a:blip r:embed="rId1"/>
          <a:stretch>
            <a:fillRect/>
          </a:stretch>
        </p:blipFill>
        <p:spPr>
          <a:xfrm>
            <a:off x="448310" y="2223135"/>
            <a:ext cx="11163300" cy="390334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Examples of RAG applications</a:t>
            </a:r>
            <a:endParaRPr lang="en-US"/>
          </a:p>
        </p:txBody>
      </p:sp>
      <p:pic>
        <p:nvPicPr>
          <p:cNvPr id="4" name="Content Placeholder 3"/>
          <p:cNvPicPr>
            <a:picLocks noChangeAspect="1"/>
          </p:cNvPicPr>
          <p:nvPr>
            <p:ph idx="1"/>
          </p:nvPr>
        </p:nvPicPr>
        <p:blipFill>
          <a:blip r:embed="rId1"/>
          <a:stretch>
            <a:fillRect/>
          </a:stretch>
        </p:blipFill>
        <p:spPr>
          <a:xfrm>
            <a:off x="960120" y="1825625"/>
            <a:ext cx="1027112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RAG applications</a:t>
            </a:r>
            <a:endParaRPr lang="en-US"/>
          </a:p>
        </p:txBody>
      </p:sp>
      <p:sp>
        <p:nvSpPr>
          <p:cNvPr id="3" name="Content Placeholder 2"/>
          <p:cNvSpPr>
            <a:spLocks noGrp="1"/>
          </p:cNvSpPr>
          <p:nvPr>
            <p:ph idx="1"/>
          </p:nvPr>
        </p:nvSpPr>
        <p:spPr/>
        <p:txBody>
          <a:bodyPr/>
          <a:p>
            <a:r>
              <a:rPr lang="en-US">
                <a:sym typeface="+mn-ea"/>
              </a:rPr>
              <a:t>https://</a:t>
            </a:r>
            <a:r>
              <a:rPr lang="en-US"/>
              <a:t>pandachat.ai</a:t>
            </a:r>
            <a:endParaRPr lang="en-US"/>
          </a:p>
          <a:p>
            <a:r>
              <a:rPr lang="en-US"/>
              <a:t>https://www.chatpdf.com  </a:t>
            </a:r>
            <a:endParaRPr lang="en-US"/>
          </a:p>
          <a:p>
            <a:r>
              <a:rPr lang="en-US"/>
              <a:t>https://askyourpdf.com</a:t>
            </a:r>
            <a:endParaRPr lang="en-US"/>
          </a:p>
          <a:p>
            <a:r>
              <a:rPr lang="en-US"/>
              <a:t>https://pdf.ai</a:t>
            </a:r>
            <a:endParaRPr lang="en-US"/>
          </a:p>
          <a:p>
            <a:r>
              <a:rPr lang="en-US">
                <a:sym typeface="+mn-ea"/>
              </a:rPr>
              <a:t>https://</a:t>
            </a:r>
            <a:r>
              <a:rPr lang="en-US"/>
              <a:t>docAnalyzer.ai</a:t>
            </a:r>
            <a:endParaRPr lang="en-US"/>
          </a:p>
          <a:p>
            <a:r>
              <a:rPr lang="en-US"/>
              <a:t>https://lightpdf.com</a:t>
            </a:r>
            <a:endParaRPr lang="en-US"/>
          </a:p>
          <a:p>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RAG applications</a:t>
            </a:r>
            <a:endParaRPr lang="en-US"/>
          </a:p>
        </p:txBody>
      </p:sp>
      <p:sp>
        <p:nvSpPr>
          <p:cNvPr id="3" name="Content Placeholder 2"/>
          <p:cNvSpPr>
            <a:spLocks noGrp="1"/>
          </p:cNvSpPr>
          <p:nvPr>
            <p:ph idx="1"/>
          </p:nvPr>
        </p:nvSpPr>
        <p:spPr>
          <a:xfrm>
            <a:off x="838200" y="1825625"/>
            <a:ext cx="5257800" cy="4351655"/>
          </a:xfrm>
        </p:spPr>
        <p:txBody>
          <a:bodyPr/>
          <a:p>
            <a:r>
              <a:rPr lang="en-US"/>
              <a:t>Answer questions based on a website’s articles</a:t>
            </a:r>
            <a:endParaRPr lang="en-US"/>
          </a:p>
          <a:p>
            <a:r>
              <a:rPr lang="en-US" b="1"/>
              <a:t>Coursera Coach</a:t>
            </a:r>
            <a:endParaRPr lang="en-US" b="1"/>
          </a:p>
        </p:txBody>
      </p:sp>
      <p:pic>
        <p:nvPicPr>
          <p:cNvPr id="4" name="Picture 3"/>
          <p:cNvPicPr>
            <a:picLocks noChangeAspect="1"/>
          </p:cNvPicPr>
          <p:nvPr/>
        </p:nvPicPr>
        <p:blipFill>
          <a:blip r:embed="rId1"/>
          <a:stretch>
            <a:fillRect/>
          </a:stretch>
        </p:blipFill>
        <p:spPr>
          <a:xfrm>
            <a:off x="6579870" y="1219200"/>
            <a:ext cx="5143500" cy="56388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RAG applications: </a:t>
            </a:r>
            <a:r>
              <a:rPr lang="en-US" b="1">
                <a:sym typeface="+mn-ea"/>
              </a:rPr>
              <a:t>Langchain Docs</a:t>
            </a:r>
            <a:endParaRPr lang="en-US" b="1"/>
          </a:p>
        </p:txBody>
      </p:sp>
      <p:pic>
        <p:nvPicPr>
          <p:cNvPr id="4" name="Content Placeholder 3"/>
          <p:cNvPicPr>
            <a:picLocks noChangeAspect="1"/>
          </p:cNvPicPr>
          <p:nvPr>
            <p:ph idx="1"/>
          </p:nvPr>
        </p:nvPicPr>
        <p:blipFill>
          <a:blip r:embed="rId1"/>
          <a:stretch>
            <a:fillRect/>
          </a:stretch>
        </p:blipFill>
        <p:spPr>
          <a:xfrm>
            <a:off x="1790700" y="1825625"/>
            <a:ext cx="86093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Examples of RAG applications</a:t>
            </a:r>
            <a:r>
              <a:rPr lang="en-US">
                <a:sym typeface="+mn-ea"/>
              </a:rPr>
              <a:t>: </a:t>
            </a:r>
            <a:r>
              <a:rPr lang="en-US" b="1">
                <a:sym typeface="+mn-ea"/>
              </a:rPr>
              <a:t>Langchain Docs</a:t>
            </a:r>
            <a:endParaRPr lang="en-US"/>
          </a:p>
        </p:txBody>
      </p:sp>
      <p:pic>
        <p:nvPicPr>
          <p:cNvPr id="4" name="Content Placeholder 3"/>
          <p:cNvPicPr>
            <a:picLocks noChangeAspect="1"/>
          </p:cNvPicPr>
          <p:nvPr>
            <p:ph idx="1"/>
          </p:nvPr>
        </p:nvPicPr>
        <p:blipFill>
          <a:blip r:embed="rId1"/>
          <a:stretch>
            <a:fillRect/>
          </a:stretch>
        </p:blipFill>
        <p:spPr>
          <a:xfrm>
            <a:off x="2213610" y="1544320"/>
            <a:ext cx="8039735" cy="49098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GPT4all RAG</a:t>
            </a:r>
            <a:endParaRPr lang="en-US"/>
          </a:p>
        </p:txBody>
      </p:sp>
      <p:pic>
        <p:nvPicPr>
          <p:cNvPr id="4" name="Content Placeholder 3"/>
          <p:cNvPicPr>
            <a:picLocks noChangeAspect="1"/>
          </p:cNvPicPr>
          <p:nvPr>
            <p:ph idx="1"/>
          </p:nvPr>
        </p:nvPicPr>
        <p:blipFill>
          <a:blip r:embed="rId1"/>
          <a:stretch>
            <a:fillRect/>
          </a:stretch>
        </p:blipFill>
        <p:spPr>
          <a:xfrm>
            <a:off x="1984375" y="1825625"/>
            <a:ext cx="822261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LM Studio</a:t>
            </a:r>
            <a:endParaRPr lang="en-US"/>
          </a:p>
        </p:txBody>
      </p:sp>
      <p:pic>
        <p:nvPicPr>
          <p:cNvPr id="100" name="Picture 99"/>
          <p:cNvPicPr/>
          <p:nvPr/>
        </p:nvPicPr>
        <p:blipFill>
          <a:blip r:embed="rId1"/>
          <a:stretch>
            <a:fillRect/>
          </a:stretch>
        </p:blipFill>
        <p:spPr>
          <a:xfrm>
            <a:off x="987425" y="1451610"/>
            <a:ext cx="9421495" cy="521589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Ollama </a:t>
            </a:r>
            <a:endParaRPr lang="en-US"/>
          </a:p>
        </p:txBody>
      </p:sp>
      <p:pic>
        <p:nvPicPr>
          <p:cNvPr id="4" name="Picture 3"/>
          <p:cNvPicPr>
            <a:picLocks noChangeAspect="1"/>
          </p:cNvPicPr>
          <p:nvPr/>
        </p:nvPicPr>
        <p:blipFill>
          <a:blip r:embed="rId1"/>
          <a:stretch>
            <a:fillRect/>
          </a:stretch>
        </p:blipFill>
        <p:spPr>
          <a:xfrm>
            <a:off x="4132580" y="2131695"/>
            <a:ext cx="2929255" cy="35534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Searching legal documents</a:t>
            </a:r>
            <a:endParaRPr lang="en-US"/>
          </a:p>
        </p:txBody>
      </p:sp>
      <p:pic>
        <p:nvPicPr>
          <p:cNvPr id="4" name="Content Placeholder 3"/>
          <p:cNvPicPr>
            <a:picLocks noChangeAspect="1"/>
          </p:cNvPicPr>
          <p:nvPr>
            <p:ph idx="1"/>
          </p:nvPr>
        </p:nvPicPr>
        <p:blipFill>
          <a:blip r:embed="rId1"/>
          <a:stretch>
            <a:fillRect/>
          </a:stretch>
        </p:blipFill>
        <p:spPr>
          <a:xfrm>
            <a:off x="838200" y="2048510"/>
            <a:ext cx="10515600" cy="39052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outline</a:t>
            </a:r>
            <a:endParaRPr lang="en-US"/>
          </a:p>
        </p:txBody>
      </p:sp>
      <p:sp>
        <p:nvSpPr>
          <p:cNvPr id="3" name="Content Placeholder 2"/>
          <p:cNvSpPr>
            <a:spLocks noGrp="1"/>
          </p:cNvSpPr>
          <p:nvPr>
            <p:ph idx="1"/>
          </p:nvPr>
        </p:nvSpPr>
        <p:spPr/>
        <p:txBody>
          <a:bodyPr/>
          <a:p>
            <a:r>
              <a:rPr lang="en-US"/>
              <a:t>RAG</a:t>
            </a:r>
            <a:endParaRPr lang="en-US"/>
          </a:p>
          <a:p>
            <a:r>
              <a:rPr lang="en-US"/>
              <a:t>LLMs apps </a:t>
            </a:r>
            <a:endParaRPr lang="en-US"/>
          </a:p>
          <a:p>
            <a:r>
              <a:rPr lang="en-US"/>
              <a:t>LLMs evaluations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Searching legal documents</a:t>
            </a:r>
            <a:endParaRPr lang="en-US"/>
          </a:p>
        </p:txBody>
      </p:sp>
      <p:pic>
        <p:nvPicPr>
          <p:cNvPr id="4" name="Content Placeholder 3"/>
          <p:cNvPicPr>
            <a:picLocks noChangeAspect="1"/>
          </p:cNvPicPr>
          <p:nvPr>
            <p:ph idx="1"/>
          </p:nvPr>
        </p:nvPicPr>
        <p:blipFill>
          <a:blip r:embed="rId1"/>
          <a:stretch>
            <a:fillRect/>
          </a:stretch>
        </p:blipFill>
        <p:spPr>
          <a:xfrm>
            <a:off x="838200" y="2183765"/>
            <a:ext cx="10515600" cy="36341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RAG integrates with many types of data sources</a:t>
            </a:r>
            <a:endParaRPr lang="en-US"/>
          </a:p>
        </p:txBody>
      </p:sp>
      <p:pic>
        <p:nvPicPr>
          <p:cNvPr id="4" name="Content Placeholder 3"/>
          <p:cNvPicPr>
            <a:picLocks noChangeAspect="1"/>
          </p:cNvPicPr>
          <p:nvPr>
            <p:ph idx="1"/>
          </p:nvPr>
        </p:nvPicPr>
        <p:blipFill>
          <a:blip r:embed="rId1"/>
          <a:stretch>
            <a:fillRect/>
          </a:stretch>
        </p:blipFill>
        <p:spPr>
          <a:xfrm>
            <a:off x="838200" y="2273300"/>
            <a:ext cx="10515600" cy="34550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Generative AI and Business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Computer programmer</a:t>
            </a:r>
            <a:endParaRPr lang="en-US"/>
          </a:p>
        </p:txBody>
      </p:sp>
      <p:pic>
        <p:nvPicPr>
          <p:cNvPr id="4" name="Content Placeholder 3"/>
          <p:cNvPicPr>
            <a:picLocks noChangeAspect="1"/>
          </p:cNvPicPr>
          <p:nvPr>
            <p:ph idx="1"/>
          </p:nvPr>
        </p:nvPicPr>
        <p:blipFill>
          <a:blip r:embed="rId1"/>
          <a:stretch>
            <a:fillRect/>
          </a:stretch>
        </p:blipFill>
        <p:spPr>
          <a:xfrm>
            <a:off x="2509520" y="2029460"/>
            <a:ext cx="7172325" cy="3943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Lawyer</a:t>
            </a:r>
            <a:endParaRPr lang="en-US"/>
          </a:p>
        </p:txBody>
      </p:sp>
      <p:pic>
        <p:nvPicPr>
          <p:cNvPr id="4" name="Content Placeholder 3"/>
          <p:cNvPicPr>
            <a:picLocks noChangeAspect="1"/>
          </p:cNvPicPr>
          <p:nvPr>
            <p:ph idx="1"/>
          </p:nvPr>
        </p:nvPicPr>
        <p:blipFill>
          <a:blip r:embed="rId1"/>
          <a:stretch>
            <a:fillRect/>
          </a:stretch>
        </p:blipFill>
        <p:spPr>
          <a:xfrm>
            <a:off x="2247265" y="2200910"/>
            <a:ext cx="7696200" cy="36004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Landscaper</a:t>
            </a:r>
            <a:endParaRPr lang="en-US"/>
          </a:p>
        </p:txBody>
      </p:sp>
      <p:pic>
        <p:nvPicPr>
          <p:cNvPr id="4" name="Content Placeholder 3"/>
          <p:cNvPicPr>
            <a:picLocks noChangeAspect="1"/>
          </p:cNvPicPr>
          <p:nvPr>
            <p:ph idx="1"/>
          </p:nvPr>
        </p:nvPicPr>
        <p:blipFill>
          <a:blip r:embed="rId1"/>
          <a:stretch>
            <a:fillRect/>
          </a:stretch>
        </p:blipFill>
        <p:spPr>
          <a:xfrm>
            <a:off x="2323465" y="2252980"/>
            <a:ext cx="7543800" cy="34956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New workflows and new Opportunities</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1: Surgeon</a:t>
            </a:r>
            <a:endParaRPr lang="en-US"/>
          </a:p>
        </p:txBody>
      </p:sp>
      <p:pic>
        <p:nvPicPr>
          <p:cNvPr id="4" name="Content Placeholder 3"/>
          <p:cNvPicPr>
            <a:picLocks noChangeAspect="1"/>
          </p:cNvPicPr>
          <p:nvPr>
            <p:ph idx="1"/>
          </p:nvPr>
        </p:nvPicPr>
        <p:blipFill>
          <a:blip r:embed="rId1"/>
          <a:stretch>
            <a:fillRect/>
          </a:stretch>
        </p:blipFill>
        <p:spPr>
          <a:xfrm>
            <a:off x="838200" y="2380615"/>
            <a:ext cx="10515600" cy="32410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2: Legal documentation review	</a:t>
            </a:r>
            <a:endParaRPr lang="en-US"/>
          </a:p>
        </p:txBody>
      </p:sp>
      <p:pic>
        <p:nvPicPr>
          <p:cNvPr id="4" name="Content Placeholder 3"/>
          <p:cNvPicPr>
            <a:picLocks noChangeAspect="1"/>
          </p:cNvPicPr>
          <p:nvPr>
            <p:ph idx="1"/>
          </p:nvPr>
        </p:nvPicPr>
        <p:blipFill>
          <a:blip r:embed="rId1"/>
          <a:stretch>
            <a:fillRect/>
          </a:stretch>
        </p:blipFill>
        <p:spPr>
          <a:xfrm>
            <a:off x="955675" y="1825625"/>
            <a:ext cx="1027938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3: Marketing automation</a:t>
            </a:r>
            <a:endParaRPr lang="en-US"/>
          </a:p>
        </p:txBody>
      </p:sp>
      <p:pic>
        <p:nvPicPr>
          <p:cNvPr id="4" name="Content Placeholder 3"/>
          <p:cNvPicPr>
            <a:picLocks noChangeAspect="1"/>
          </p:cNvPicPr>
          <p:nvPr>
            <p:ph idx="1"/>
          </p:nvPr>
        </p:nvPicPr>
        <p:blipFill>
          <a:blip r:embed="rId1"/>
          <a:stretch>
            <a:fillRect/>
          </a:stretch>
        </p:blipFill>
        <p:spPr>
          <a:xfrm>
            <a:off x="929640" y="1825625"/>
            <a:ext cx="103320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Retrieval Augmented Generation (RAG)</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Helping customers build websites</a:t>
            </a:r>
            <a:endParaRPr lang="en-US"/>
          </a:p>
        </p:txBody>
      </p:sp>
      <p:pic>
        <p:nvPicPr>
          <p:cNvPr id="4" name="Content Placeholder 3"/>
          <p:cNvPicPr>
            <a:picLocks noChangeAspect="1"/>
          </p:cNvPicPr>
          <p:nvPr>
            <p:ph idx="1"/>
          </p:nvPr>
        </p:nvPicPr>
        <p:blipFill>
          <a:blip r:embed="rId1"/>
          <a:stretch>
            <a:fillRect/>
          </a:stretch>
        </p:blipFill>
        <p:spPr>
          <a:xfrm>
            <a:off x="2352040" y="2110105"/>
            <a:ext cx="7486650" cy="37814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Wordpress AI Assitant </a:t>
            </a:r>
            <a:endParaRPr lang="en-US"/>
          </a:p>
        </p:txBody>
      </p:sp>
      <p:pic>
        <p:nvPicPr>
          <p:cNvPr id="4" name="Content Placeholder 3"/>
          <p:cNvPicPr>
            <a:picLocks noChangeAspect="1"/>
          </p:cNvPicPr>
          <p:nvPr>
            <p:ph idx="1"/>
          </p:nvPr>
        </p:nvPicPr>
        <p:blipFill>
          <a:blip r:embed="rId1"/>
          <a:stretch>
            <a:fillRect/>
          </a:stretch>
        </p:blipFill>
        <p:spPr>
          <a:xfrm>
            <a:off x="1532255" y="1825625"/>
            <a:ext cx="91262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Wordpress AI Assitant </a:t>
            </a:r>
            <a:endParaRPr lang="en-US"/>
          </a:p>
        </p:txBody>
      </p:sp>
      <p:pic>
        <p:nvPicPr>
          <p:cNvPr id="4" name="Content Placeholder 3"/>
          <p:cNvPicPr>
            <a:picLocks noChangeAspect="1"/>
          </p:cNvPicPr>
          <p:nvPr>
            <p:ph idx="1"/>
          </p:nvPr>
        </p:nvPicPr>
        <p:blipFill>
          <a:blip r:embed="rId1"/>
          <a:stretch>
            <a:fillRect/>
          </a:stretch>
        </p:blipFill>
        <p:spPr>
          <a:xfrm>
            <a:off x="8225790" y="206375"/>
            <a:ext cx="3128010" cy="64452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Summary</a:t>
            </a:r>
            <a:endParaRPr lang="en-US"/>
          </a:p>
        </p:txBody>
      </p:sp>
      <p:sp>
        <p:nvSpPr>
          <p:cNvPr id="3" name="Content Placeholder 2"/>
          <p:cNvSpPr>
            <a:spLocks noGrp="1"/>
          </p:cNvSpPr>
          <p:nvPr>
            <p:ph idx="1"/>
          </p:nvPr>
        </p:nvSpPr>
        <p:spPr/>
        <p:txBody>
          <a:bodyPr>
            <a:normAutofit/>
          </a:bodyPr>
          <a:p>
            <a:r>
              <a:rPr lang="en-US"/>
              <a:t>How generative AI works </a:t>
            </a:r>
            <a:endParaRPr lang="en-US"/>
          </a:p>
          <a:p>
            <a:pPr lvl="1"/>
            <a:r>
              <a:rPr lang="en-US"/>
              <a:t>What it can and cannot do</a:t>
            </a:r>
            <a:endParaRPr lang="en-US"/>
          </a:p>
          <a:p>
            <a:pPr lvl="1"/>
            <a:r>
              <a:rPr lang="en-US"/>
              <a:t>Common use cases: Writing, reading, chatting </a:t>
            </a:r>
            <a:endParaRPr lang="en-US"/>
          </a:p>
          <a:p>
            <a:r>
              <a:rPr lang="en-US"/>
              <a:t>Generative AI Projects</a:t>
            </a:r>
            <a:endParaRPr lang="en-US"/>
          </a:p>
          <a:p>
            <a:pPr lvl="1"/>
            <a:r>
              <a:rPr lang="en-US"/>
              <a:t>Lifecycle of a generative AI project </a:t>
            </a:r>
            <a:endParaRPr lang="en-US"/>
          </a:p>
          <a:p>
            <a:pPr lvl="1"/>
            <a:r>
              <a:rPr lang="en-US"/>
              <a:t>Technology options: Prompting, RAG, Fine-tuning </a:t>
            </a:r>
            <a:endParaRPr lang="en-US"/>
          </a:p>
          <a:p>
            <a:r>
              <a:rPr lang="en-US"/>
              <a:t>Implications on Business and Society</a:t>
            </a:r>
            <a:endParaRPr lang="en-US"/>
          </a:p>
          <a:p>
            <a:pPr lvl="1"/>
            <a:r>
              <a:rPr lang="en-US"/>
              <a:t>Analyzing tasks in jobs for automation or augmentation potential</a:t>
            </a:r>
            <a:endParaRPr lang="en-US"/>
          </a:p>
          <a:p>
            <a:pPr lvl="1"/>
            <a:r>
              <a:rPr lang="en-US"/>
              <a:t>Societal concerns, responsible AI</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LLMs Evaluation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Evaluation - Challenges </a:t>
            </a:r>
            <a:endParaRPr lang="en-US"/>
          </a:p>
        </p:txBody>
      </p:sp>
      <p:pic>
        <p:nvPicPr>
          <p:cNvPr id="4" name="Content Placeholder 3"/>
          <p:cNvPicPr>
            <a:picLocks noChangeAspect="1"/>
          </p:cNvPicPr>
          <p:nvPr>
            <p:ph idx="1"/>
          </p:nvPr>
        </p:nvPicPr>
        <p:blipFill>
          <a:blip r:embed="rId1"/>
          <a:stretch>
            <a:fillRect/>
          </a:stretch>
        </p:blipFill>
        <p:spPr>
          <a:xfrm>
            <a:off x="3119120" y="1691005"/>
            <a:ext cx="5029200" cy="1095375"/>
          </a:xfrm>
          <a:prstGeom prst="rect">
            <a:avLst/>
          </a:prstGeom>
        </p:spPr>
      </p:pic>
      <p:pic>
        <p:nvPicPr>
          <p:cNvPr id="5" name="Picture 4"/>
          <p:cNvPicPr>
            <a:picLocks noChangeAspect="1"/>
          </p:cNvPicPr>
          <p:nvPr/>
        </p:nvPicPr>
        <p:blipFill>
          <a:blip r:embed="rId2"/>
          <a:stretch>
            <a:fillRect/>
          </a:stretch>
        </p:blipFill>
        <p:spPr>
          <a:xfrm>
            <a:off x="549910" y="3072130"/>
            <a:ext cx="10619105" cy="35496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Evaluation benchmarks</a:t>
            </a:r>
            <a:endParaRPr lang="en-US"/>
          </a:p>
        </p:txBody>
      </p:sp>
      <p:pic>
        <p:nvPicPr>
          <p:cNvPr id="4" name="Content Placeholder 3"/>
          <p:cNvPicPr>
            <a:picLocks noChangeAspect="1"/>
          </p:cNvPicPr>
          <p:nvPr>
            <p:ph idx="1"/>
          </p:nvPr>
        </p:nvPicPr>
        <p:blipFill>
          <a:blip r:embed="rId1"/>
          <a:stretch>
            <a:fillRect/>
          </a:stretch>
        </p:blipFill>
        <p:spPr>
          <a:xfrm>
            <a:off x="838200" y="2746375"/>
            <a:ext cx="10515600" cy="25095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76" name="Shape 76"/>
        <p:cNvGrpSpPr/>
        <p:nvPr/>
      </p:nvGrpSpPr>
      <p:grpSpPr>
        <a:xfrm>
          <a:off x="0" y="0"/>
          <a:ext cx="0" cy="0"/>
          <a:chOff x="0" y="0"/>
          <a:chExt cx="0" cy="0"/>
        </a:xfrm>
      </p:grpSpPr>
      <p:sp>
        <p:nvSpPr>
          <p:cNvPr id="77" name="Google Shape;77;p17"/>
          <p:cNvSpPr txBox="1"/>
          <p:nvPr>
            <p:ph type="title"/>
          </p:nvPr>
        </p:nvSpPr>
        <p:spPr>
          <a:xfrm>
            <a:off x="415600" y="593367"/>
            <a:ext cx="11360800" cy="763600"/>
          </a:xfrm>
          <a:prstGeom prst="rect">
            <a:avLst/>
          </a:prstGeom>
        </p:spPr>
        <p:txBody>
          <a:bodyPr spcFirstLastPara="1" wrap="square" lIns="121900" tIns="121900" rIns="121900" bIns="121900" anchor="t" anchorCtr="0">
            <a:normAutofit/>
          </a:bodyPr>
          <a:lstStyle/>
          <a:p>
            <a:pPr marL="0" lvl="0" indent="0" algn="l" rtl="0">
              <a:lnSpc>
                <a:spcPct val="115000"/>
              </a:lnSpc>
              <a:spcBef>
                <a:spcPts val="1200"/>
              </a:spcBef>
              <a:spcAft>
                <a:spcPts val="1200"/>
              </a:spcAft>
              <a:buNone/>
            </a:pPr>
            <a:r>
              <a:rPr lang="en-GB" sz="2665"/>
              <a:t>LLMs Surveys and Guides summary </a:t>
            </a:r>
            <a:endParaRPr lang="en-GB" sz="2665"/>
          </a:p>
        </p:txBody>
      </p:sp>
      <p:graphicFrame>
        <p:nvGraphicFramePr>
          <p:cNvPr id="78" name="Google Shape;78;p17"/>
          <p:cNvGraphicFramePr/>
          <p:nvPr/>
        </p:nvGraphicFramePr>
        <p:xfrm>
          <a:off x="529767" y="1466900"/>
          <a:ext cx="11125835" cy="4779010"/>
        </p:xfrm>
        <a:graphic>
          <a:graphicData uri="http://schemas.openxmlformats.org/drawingml/2006/table">
            <a:tbl>
              <a:tblPr>
                <a:noFill/>
                <a:tableStyleId>{E132D29A-D30A-4BB0-BF54-66A256A4F9F2}</a:tableStyleId>
              </a:tblPr>
              <a:tblGrid>
                <a:gridCol w="3870325"/>
                <a:gridCol w="7255510"/>
              </a:tblGrid>
              <a:tr h="751840">
                <a:tc>
                  <a:txBody>
                    <a:bodyPr/>
                    <a:lstStyle/>
                    <a:p>
                      <a:pPr marL="0" lvl="0" indent="0" algn="ctr" rtl="0">
                        <a:lnSpc>
                          <a:spcPct val="115000"/>
                        </a:lnSpc>
                        <a:spcBef>
                          <a:spcPts val="0"/>
                        </a:spcBef>
                        <a:spcAft>
                          <a:spcPts val="0"/>
                        </a:spcAft>
                        <a:buNone/>
                      </a:pPr>
                      <a:r>
                        <a:rPr lang="en-GB" sz="1400" b="1">
                          <a:solidFill>
                            <a:srgbClr val="1F1F1F"/>
                          </a:solidFill>
                        </a:rPr>
                        <a:t>Paper Name</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400" b="1">
                          <a:solidFill>
                            <a:srgbClr val="1F1F1F"/>
                          </a:solidFill>
                        </a:rPr>
                        <a:t>Summary</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1584960">
                <a:tc>
                  <a:txBody>
                    <a:bodyPr/>
                    <a:lstStyle/>
                    <a:p>
                      <a:pPr marL="0" lvl="0" indent="0" algn="l" rtl="0">
                        <a:lnSpc>
                          <a:spcPct val="115000"/>
                        </a:lnSpc>
                        <a:spcBef>
                          <a:spcPts val="0"/>
                        </a:spcBef>
                        <a:spcAft>
                          <a:spcPts val="0"/>
                        </a:spcAft>
                        <a:buNone/>
                      </a:pPr>
                      <a:r>
                        <a:rPr lang="en-GB" sz="1400">
                          <a:solidFill>
                            <a:srgbClr val="1F1F1F"/>
                          </a:solidFill>
                        </a:rPr>
                        <a:t>A Survey on Evaluation of Large Language Models</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400">
                          <a:solidFill>
                            <a:srgbClr val="1F1F1F"/>
                          </a:solidFill>
                        </a:rPr>
                        <a:t>Offers a comprehensive overview of evaluation methods for Large Language Models (LLMs), focusing on three key dimensions: </a:t>
                      </a:r>
                      <a:r>
                        <a:rPr lang="en-GB" sz="1400" b="1">
                          <a:solidFill>
                            <a:srgbClr val="1F1F1F"/>
                          </a:solidFill>
                        </a:rPr>
                        <a:t>what to evaluate, where to evaluate, and how to evaluate.</a:t>
                      </a:r>
                      <a:endParaRPr sz="1400" b="1">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2442210">
                <a:tc>
                  <a:txBody>
                    <a:bodyPr/>
                    <a:lstStyle/>
                    <a:p>
                      <a:pPr marL="0" lvl="0" indent="0" algn="l" rtl="0">
                        <a:lnSpc>
                          <a:spcPct val="115000"/>
                        </a:lnSpc>
                        <a:spcBef>
                          <a:spcPts val="0"/>
                        </a:spcBef>
                        <a:spcAft>
                          <a:spcPts val="0"/>
                        </a:spcAft>
                        <a:buNone/>
                      </a:pPr>
                      <a:r>
                        <a:rPr lang="en-GB" sz="1400">
                          <a:solidFill>
                            <a:srgbClr val="1F1F1F"/>
                          </a:solidFill>
                        </a:rPr>
                        <a:t>How to Choose LLM for the specific Task</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GB" sz="1400">
                          <a:solidFill>
                            <a:srgbClr val="1F1F1F"/>
                          </a:solidFill>
                        </a:rPr>
                        <a:t>Offers a practical guide for using Large Language Models (LLMs) effectively in real-world Natural Language Processing (NLP) tasks. Provides insights into selecting suitable LLMs, understanding their capabilities and limitations, and addressing data and task-specific considerations.</a:t>
                      </a:r>
                      <a:endParaRPr sz="1400">
                        <a:solidFill>
                          <a:srgbClr val="1F1F1F"/>
                        </a:solidFill>
                      </a:endParaRPr>
                    </a:p>
                  </a:txBody>
                  <a:tcPr marL="84666" marR="84666" marT="84666" marB="84666">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82" name="Shape 82"/>
        <p:cNvGrpSpPr/>
        <p:nvPr/>
      </p:nvGrpSpPr>
      <p:grpSpPr>
        <a:xfrm>
          <a:off x="0" y="0"/>
          <a:ext cx="0" cy="0"/>
          <a:chOff x="0" y="0"/>
          <a:chExt cx="0" cy="0"/>
        </a:xfrm>
      </p:grpSpPr>
      <p:sp>
        <p:nvSpPr>
          <p:cNvPr id="83" name="Google Shape;83;p1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A Survey on Evaluation of Large Language Models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pic>
        <p:nvPicPr>
          <p:cNvPr id="84" name="Google Shape;84;p18"/>
          <p:cNvPicPr preferRelativeResize="0"/>
          <p:nvPr/>
        </p:nvPicPr>
        <p:blipFill>
          <a:blip r:embed="rId1"/>
          <a:stretch>
            <a:fillRect/>
          </a:stretch>
        </p:blipFill>
        <p:spPr>
          <a:xfrm>
            <a:off x="1325633" y="1356967"/>
            <a:ext cx="8133567" cy="54415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88" name="Shape 88"/>
        <p:cNvGrpSpPr/>
        <p:nvPr/>
      </p:nvGrpSpPr>
      <p:grpSpPr>
        <a:xfrm>
          <a:off x="0" y="0"/>
          <a:ext cx="0" cy="0"/>
          <a:chOff x="0" y="0"/>
          <a:chExt cx="0" cy="0"/>
        </a:xfrm>
      </p:grpSpPr>
      <p:sp>
        <p:nvSpPr>
          <p:cNvPr id="89" name="Google Shape;89;p1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LLMs Evaluation </a:t>
            </a:r>
            <a:endParaRPr lang="en-GB"/>
          </a:p>
        </p:txBody>
      </p:sp>
      <p:sp>
        <p:nvSpPr>
          <p:cNvPr id="90" name="Google Shape;90;p19"/>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The paper has 3 main sections </a:t>
            </a:r>
            <a:endParaRPr lang="en-GB"/>
          </a:p>
          <a:p>
            <a:pPr marL="457200" lvl="0" indent="-342900" algn="l" rtl="0">
              <a:spcBef>
                <a:spcPts val="1200"/>
              </a:spcBef>
              <a:spcAft>
                <a:spcPts val="0"/>
              </a:spcAft>
              <a:buSzPts val="1800"/>
              <a:buChar char="●"/>
            </a:pPr>
            <a:r>
              <a:rPr lang="en-GB"/>
              <a:t>What to evaluate?</a:t>
            </a:r>
            <a:endParaRPr lang="en-GB"/>
          </a:p>
          <a:p>
            <a:pPr marL="457200" lvl="0" indent="-342900" algn="l" rtl="0">
              <a:spcBef>
                <a:spcPts val="0"/>
              </a:spcBef>
              <a:spcAft>
                <a:spcPts val="0"/>
              </a:spcAft>
              <a:buSzPts val="1800"/>
              <a:buChar char="●"/>
            </a:pPr>
            <a:r>
              <a:rPr lang="en-GB"/>
              <a:t>Where to evaluate? </a:t>
            </a:r>
            <a:endParaRPr lang="en-GB"/>
          </a:p>
          <a:p>
            <a:pPr marL="457200" lvl="0" indent="-342900" algn="l" rtl="0">
              <a:spcBef>
                <a:spcPts val="0"/>
              </a:spcBef>
              <a:spcAft>
                <a:spcPts val="0"/>
              </a:spcAft>
              <a:buSzPts val="1800"/>
              <a:buChar char="●"/>
            </a:pPr>
            <a:r>
              <a:rPr lang="en-GB"/>
              <a:t>How to evaluate?</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Retrieval Augmented Generation (RAG) example</a:t>
            </a:r>
            <a:endParaRPr lang="en-US"/>
          </a:p>
        </p:txBody>
      </p:sp>
      <p:pic>
        <p:nvPicPr>
          <p:cNvPr id="4" name="Content Placeholder 3"/>
          <p:cNvPicPr>
            <a:picLocks noChangeAspect="1"/>
          </p:cNvPicPr>
          <p:nvPr>
            <p:ph idx="1"/>
          </p:nvPr>
        </p:nvPicPr>
        <p:blipFill>
          <a:blip r:embed="rId1"/>
          <a:stretch>
            <a:fillRect/>
          </a:stretch>
        </p:blipFill>
        <p:spPr>
          <a:xfrm>
            <a:off x="1052195" y="3491865"/>
            <a:ext cx="10086975" cy="2457450"/>
          </a:xfrm>
          <a:prstGeom prst="rect">
            <a:avLst/>
          </a:prstGeom>
        </p:spPr>
      </p:pic>
      <p:sp>
        <p:nvSpPr>
          <p:cNvPr id="5" name="Text Box 4"/>
          <p:cNvSpPr txBox="1"/>
          <p:nvPr/>
        </p:nvSpPr>
        <p:spPr>
          <a:xfrm>
            <a:off x="1184910" y="1691005"/>
            <a:ext cx="9549765" cy="1076325"/>
          </a:xfrm>
          <a:prstGeom prst="rect">
            <a:avLst/>
          </a:prstGeom>
          <a:noFill/>
        </p:spPr>
        <p:txBody>
          <a:bodyPr wrap="square" rtlCol="0" anchor="t">
            <a:spAutoFit/>
          </a:bodyPr>
          <a:p>
            <a:r>
              <a:rPr lang="en-US" sz="3200"/>
              <a:t> Retrieval augmented generation (RAG)</a:t>
            </a:r>
            <a:endParaRPr lang="en-US" sz="3200"/>
          </a:p>
          <a:p>
            <a:r>
              <a:rPr lang="en-US" sz="3200"/>
              <a:t>• Give LLM access to external data sources</a:t>
            </a:r>
            <a:endParaRPr lang="en-US" sz="32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20"/>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What to evaluate? </a:t>
            </a:r>
            <a:endParaRPr lang="en-GB"/>
          </a:p>
        </p:txBody>
      </p:sp>
      <p:sp>
        <p:nvSpPr>
          <p:cNvPr id="96" name="Google Shape;96;p20"/>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Clr>
                <a:schemeClr val="dk1"/>
              </a:buClr>
              <a:buSzPts val="1100"/>
              <a:buFont typeface="Arial" panose="020B0604020202020204"/>
              <a:buNone/>
            </a:pPr>
            <a:r>
              <a:rPr lang="en-GB"/>
              <a:t>The broad categories in what to evaluate are:</a:t>
            </a:r>
            <a:endParaRPr lang="en-GB"/>
          </a:p>
          <a:p>
            <a:pPr marL="457200" lvl="0" indent="-298450" algn="l" rtl="0">
              <a:spcBef>
                <a:spcPts val="1200"/>
              </a:spcBef>
              <a:spcAft>
                <a:spcPts val="0"/>
              </a:spcAft>
              <a:buClr>
                <a:schemeClr val="dk1"/>
              </a:buClr>
              <a:buSzPts val="1100"/>
              <a:buChar char="●"/>
            </a:pPr>
            <a:r>
              <a:rPr lang="en-GB"/>
              <a:t>Natural Language Processing Tasks</a:t>
            </a:r>
            <a:endParaRPr lang="en-GB"/>
          </a:p>
          <a:p>
            <a:pPr marL="457200" lvl="0" indent="-298450" algn="l" rtl="0">
              <a:spcBef>
                <a:spcPts val="0"/>
              </a:spcBef>
              <a:spcAft>
                <a:spcPts val="0"/>
              </a:spcAft>
              <a:buClr>
                <a:schemeClr val="dk1"/>
              </a:buClr>
              <a:buSzPts val="1100"/>
              <a:buChar char="●"/>
            </a:pPr>
            <a:r>
              <a:rPr lang="en-GB"/>
              <a:t>Reasoning</a:t>
            </a:r>
            <a:endParaRPr lang="en-GB"/>
          </a:p>
          <a:p>
            <a:pPr marL="457200" lvl="0" indent="-298450" algn="l" rtl="0">
              <a:spcBef>
                <a:spcPts val="0"/>
              </a:spcBef>
              <a:spcAft>
                <a:spcPts val="0"/>
              </a:spcAft>
              <a:buClr>
                <a:schemeClr val="dk1"/>
              </a:buClr>
              <a:buSzPts val="1100"/>
              <a:buChar char="●"/>
            </a:pPr>
            <a:r>
              <a:rPr lang="en-GB"/>
              <a:t>Robustness, Ethics, Biases, and Trustworthiness</a:t>
            </a:r>
            <a:endParaRPr lang="en-GB"/>
          </a:p>
          <a:p>
            <a:pPr marL="457200" lvl="0" indent="-298450" algn="l" rtl="0">
              <a:spcBef>
                <a:spcPts val="0"/>
              </a:spcBef>
              <a:spcAft>
                <a:spcPts val="0"/>
              </a:spcAft>
              <a:buClr>
                <a:schemeClr val="dk1"/>
              </a:buClr>
              <a:buSzPts val="1100"/>
              <a:buChar char="●"/>
            </a:pPr>
            <a:r>
              <a:rPr lang="en-GB"/>
              <a:t>Social Sciences</a:t>
            </a:r>
            <a:endParaRPr lang="en-GB"/>
          </a:p>
          <a:p>
            <a:pPr marL="457200" lvl="0" indent="-298450" algn="l" rtl="0">
              <a:spcBef>
                <a:spcPts val="0"/>
              </a:spcBef>
              <a:spcAft>
                <a:spcPts val="0"/>
              </a:spcAft>
              <a:buClr>
                <a:schemeClr val="dk1"/>
              </a:buClr>
              <a:buSzPts val="1100"/>
              <a:buChar char="●"/>
            </a:pPr>
            <a:r>
              <a:rPr lang="en-GB"/>
              <a:t>Natural Science and Engineering</a:t>
            </a:r>
            <a:endParaRPr lang="en-GB"/>
          </a:p>
          <a:p>
            <a:pPr marL="457200" lvl="0" indent="-298450" algn="l" rtl="0">
              <a:spcBef>
                <a:spcPts val="0"/>
              </a:spcBef>
              <a:spcAft>
                <a:spcPts val="0"/>
              </a:spcAft>
              <a:buClr>
                <a:schemeClr val="dk1"/>
              </a:buClr>
              <a:buSzPts val="1100"/>
              <a:buChar char="●"/>
            </a:pPr>
            <a:r>
              <a:rPr lang="en-GB"/>
              <a:t>Medical Applications</a:t>
            </a:r>
            <a:endParaRPr lang="en-GB"/>
          </a:p>
          <a:p>
            <a:pPr marL="457200" lvl="0" indent="-298450" algn="l" rtl="0">
              <a:spcBef>
                <a:spcPts val="0"/>
              </a:spcBef>
              <a:spcAft>
                <a:spcPts val="0"/>
              </a:spcAft>
              <a:buClr>
                <a:schemeClr val="dk1"/>
              </a:buClr>
              <a:buSzPts val="1100"/>
              <a:buChar char="●"/>
            </a:pPr>
            <a:r>
              <a:rPr lang="en-GB"/>
              <a:t>Agent Applications</a:t>
            </a:r>
            <a:endParaRPr lang="en-GB"/>
          </a:p>
          <a:p>
            <a:pPr marL="457200" lvl="0" indent="-298450" algn="l" rtl="0">
              <a:spcBef>
                <a:spcPts val="0"/>
              </a:spcBef>
              <a:spcAft>
                <a:spcPts val="0"/>
              </a:spcAft>
              <a:buClr>
                <a:schemeClr val="dk1"/>
              </a:buClr>
              <a:buSzPts val="1100"/>
              <a:buChar char="●"/>
            </a:pPr>
            <a:r>
              <a:rPr lang="en-GB"/>
              <a:t>Other Applications</a:t>
            </a:r>
            <a:endParaRPr lang="en-GB"/>
          </a:p>
          <a:p>
            <a:pPr marL="0" lvl="0" indent="0" algn="l" rtl="0">
              <a:spcBef>
                <a:spcPts val="1200"/>
              </a:spcBef>
              <a:spcAft>
                <a:spcPts val="1200"/>
              </a:spcAft>
              <a:buNone/>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Where to evaluate? </a:t>
            </a:r>
            <a:endParaRPr lang="en-GB"/>
          </a:p>
        </p:txBody>
      </p:sp>
      <p:sp>
        <p:nvSpPr>
          <p:cNvPr id="102" name="Google Shape;102;p21"/>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23850" algn="l" rtl="0">
              <a:spcBef>
                <a:spcPts val="1200"/>
              </a:spcBef>
              <a:spcAft>
                <a:spcPts val="0"/>
              </a:spcAft>
              <a:buClr>
                <a:schemeClr val="dk1"/>
              </a:buClr>
              <a:buSzPts val="1500"/>
              <a:buChar char="●"/>
            </a:pPr>
            <a:r>
              <a:rPr lang="en-GB" sz="2000" b="1">
                <a:solidFill>
                  <a:schemeClr val="dk1"/>
                </a:solidFill>
              </a:rPr>
              <a:t>General Benchmarks:</a:t>
            </a:r>
            <a:r>
              <a:rPr lang="en-GB" sz="2000">
                <a:solidFill>
                  <a:schemeClr val="dk1"/>
                </a:solidFill>
              </a:rPr>
              <a:t> These benchmarks evaluate LLMs' performance on a wide range of tasks. Examples include HELM, Chatbot Arena, MT-Bench, and Xiezhi.</a:t>
            </a:r>
            <a:endParaRPr sz="2000">
              <a:solidFill>
                <a:schemeClr val="dk1"/>
              </a:solidFill>
            </a:endParaRPr>
          </a:p>
          <a:p>
            <a:pPr marL="457200" lvl="0" indent="-323850" algn="l" rtl="0">
              <a:spcBef>
                <a:spcPts val="0"/>
              </a:spcBef>
              <a:spcAft>
                <a:spcPts val="0"/>
              </a:spcAft>
              <a:buClr>
                <a:schemeClr val="dk1"/>
              </a:buClr>
              <a:buSzPts val="1500"/>
              <a:buChar char="●"/>
            </a:pPr>
            <a:r>
              <a:rPr lang="en-GB" sz="2000" b="1">
                <a:solidFill>
                  <a:schemeClr val="dk1"/>
                </a:solidFill>
              </a:rPr>
              <a:t>Specific Benchmarks:</a:t>
            </a:r>
            <a:r>
              <a:rPr lang="en-GB" sz="2000">
                <a:solidFill>
                  <a:schemeClr val="dk1"/>
                </a:solidFill>
              </a:rPr>
              <a:t> These benchmarks focus on evaluating LLMs in specific domains or applications. Some examples are SOCKET (social knowledge), CUAD (legal contract review), TRUSTGPT (ethics), MATH (mathematical ability), and APPS (coding ability).</a:t>
            </a:r>
            <a:endParaRPr sz="2000">
              <a:solidFill>
                <a:schemeClr val="dk1"/>
              </a:solidFill>
            </a:endParaRPr>
          </a:p>
          <a:p>
            <a:pPr marL="0" lvl="0" indent="0" algn="l" rtl="0">
              <a:spcBef>
                <a:spcPts val="1200"/>
              </a:spcBef>
              <a:spcAft>
                <a:spcPts val="0"/>
              </a:spcAft>
              <a:buNone/>
            </a:pPr>
            <a:endParaRPr sz="2000">
              <a:solidFill>
                <a:schemeClr val="dk1"/>
              </a:solidFill>
            </a:endParaRPr>
          </a:p>
          <a:p>
            <a:pPr marL="0" lvl="0" indent="0" algn="l" rtl="0">
              <a:spcBef>
                <a:spcPts val="1200"/>
              </a:spcBef>
              <a:spcAft>
                <a:spcPts val="1200"/>
              </a:spcAft>
              <a:buNone/>
            </a:pPr>
            <a:r>
              <a:rPr lang="en-GB" sz="2000">
                <a:solidFill>
                  <a:schemeClr val="dk1"/>
                </a:solidFill>
              </a:rPr>
              <a:t>The choice of benchmark depends on the specific evaluation goals. For example, if the goal is to assess an LLM's overall capabilities, a general benchmark like HELM would be appropriate. However, if the goal is to evaluate an LLM's performance in a specific area, such as mathematics or coding, then a specific benchmark would be more suitable.</a:t>
            </a:r>
            <a:endParaRPr sz="2935"/>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2"/>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evaluate?</a:t>
            </a:r>
            <a:endParaRPr lang="en-GB"/>
          </a:p>
        </p:txBody>
      </p:sp>
      <p:sp>
        <p:nvSpPr>
          <p:cNvPr id="108" name="Google Shape;108;p22"/>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1200"/>
              </a:spcBef>
              <a:spcAft>
                <a:spcPts val="0"/>
              </a:spcAft>
              <a:buNone/>
            </a:pPr>
            <a:r>
              <a:rPr lang="en-GB" sz="1865" b="1">
                <a:solidFill>
                  <a:schemeClr val="dk1"/>
                </a:solidFill>
              </a:rPr>
              <a:t>The "how" can be broken down into several subcategories:</a:t>
            </a:r>
            <a:endParaRPr sz="1865" b="1">
              <a:solidFill>
                <a:schemeClr val="dk1"/>
              </a:solidFill>
            </a:endParaRPr>
          </a:p>
          <a:p>
            <a:pPr marL="457200" lvl="0" indent="-317500" algn="l" rtl="0">
              <a:spcBef>
                <a:spcPts val="1200"/>
              </a:spcBef>
              <a:spcAft>
                <a:spcPts val="0"/>
              </a:spcAft>
              <a:buClr>
                <a:schemeClr val="dk1"/>
              </a:buClr>
              <a:buSzPts val="1400"/>
              <a:buChar char="●"/>
            </a:pPr>
            <a:r>
              <a:rPr lang="en-GB" sz="1865" b="1">
                <a:solidFill>
                  <a:schemeClr val="dk1"/>
                </a:solidFill>
              </a:rPr>
              <a:t>Evaluation Criteria:</a:t>
            </a:r>
            <a:r>
              <a:rPr lang="en-GB" sz="1865">
                <a:solidFill>
                  <a:schemeClr val="dk1"/>
                </a:solidFill>
              </a:rPr>
              <a:t> These are the metrics used to measure performance. This can include both automatic metrics (like accuracy, BLEU scores, perplexity) and human evaluation (where human experts assess the quality of the output).</a:t>
            </a:r>
            <a:endParaRPr sz="1865">
              <a:solidFill>
                <a:schemeClr val="dk1"/>
              </a:solidFill>
            </a:endParaRPr>
          </a:p>
          <a:p>
            <a:pPr marL="457200" lvl="0" indent="-317500" algn="l" rtl="0">
              <a:spcBef>
                <a:spcPts val="0"/>
              </a:spcBef>
              <a:spcAft>
                <a:spcPts val="0"/>
              </a:spcAft>
              <a:buClr>
                <a:schemeClr val="dk1"/>
              </a:buClr>
              <a:buSzPts val="1400"/>
              <a:buChar char="●"/>
            </a:pPr>
            <a:r>
              <a:rPr lang="en-GB" sz="1865" b="1">
                <a:solidFill>
                  <a:schemeClr val="dk1"/>
                </a:solidFill>
              </a:rPr>
              <a:t>Human Involvement:</a:t>
            </a:r>
            <a:r>
              <a:rPr lang="en-GB" sz="1865">
                <a:solidFill>
                  <a:schemeClr val="dk1"/>
                </a:solidFill>
              </a:rPr>
              <a:t> The level of human involvement in the evaluation process can vary. It ranges from fully automatic evaluation to human-in-the-loop approaches where humans provide feedback or annotations.</a:t>
            </a:r>
            <a:endParaRPr sz="1865">
              <a:solidFill>
                <a:schemeClr val="dk1"/>
              </a:solidFill>
            </a:endParaRPr>
          </a:p>
          <a:p>
            <a:pPr marL="457200" lvl="0" indent="-317500" algn="l" rtl="0">
              <a:spcBef>
                <a:spcPts val="0"/>
              </a:spcBef>
              <a:spcAft>
                <a:spcPts val="0"/>
              </a:spcAft>
              <a:buClr>
                <a:schemeClr val="dk1"/>
              </a:buClr>
              <a:buSzPts val="1400"/>
              <a:buChar char="●"/>
            </a:pPr>
            <a:r>
              <a:rPr lang="en-GB" sz="1865" b="1">
                <a:solidFill>
                  <a:schemeClr val="dk1"/>
                </a:solidFill>
              </a:rPr>
              <a:t>Evaluation Protocols:</a:t>
            </a:r>
            <a:r>
              <a:rPr lang="en-GB" sz="1865">
                <a:solidFill>
                  <a:schemeClr val="dk1"/>
                </a:solidFill>
              </a:rPr>
              <a:t> These are the specific procedures and guidelines followed during the evaluation. This can include things like the number of test runs, the selection of prompts or questions, and the handling of model outputs.</a:t>
            </a:r>
            <a:endParaRPr lang="en-GB" sz="1865">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3"/>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E</a:t>
            </a:r>
            <a:r>
              <a:rPr lang="en-GB"/>
              <a:t>valuation methods</a:t>
            </a:r>
            <a:endParaRPr lang="en-GB"/>
          </a:p>
        </p:txBody>
      </p:sp>
      <p:sp>
        <p:nvSpPr>
          <p:cNvPr id="114" name="Google Shape;114;p23"/>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298450" algn="l" rtl="0">
              <a:spcBef>
                <a:spcPts val="1200"/>
              </a:spcBef>
              <a:spcAft>
                <a:spcPts val="0"/>
              </a:spcAft>
              <a:buClr>
                <a:schemeClr val="dk1"/>
              </a:buClr>
              <a:buSzPts val="1100"/>
              <a:buChar char="●"/>
            </a:pPr>
            <a:r>
              <a:rPr lang="en-GB" sz="1465" b="1">
                <a:solidFill>
                  <a:schemeClr val="dk1"/>
                </a:solidFill>
              </a:rPr>
              <a:t>Automatic Evaluation:</a:t>
            </a:r>
            <a:r>
              <a:rPr lang="en-GB" sz="1465">
                <a:solidFill>
                  <a:schemeClr val="dk1"/>
                </a:solidFill>
              </a:rPr>
              <a:t> This involves using pre-defined metrics to automatically assess the LLM's output. It's efficient but may not always capture the nuances of human language.</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Human Evaluation:</a:t>
            </a:r>
            <a:r>
              <a:rPr lang="en-GB" sz="1465">
                <a:solidFill>
                  <a:schemeClr val="dk1"/>
                </a:solidFill>
              </a:rPr>
              <a:t> This relies on human experts to judge the quality of the LLM's output. It's more accurate but can be time-consuming and expensive.</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Human-in-the-loop Evaluation:</a:t>
            </a:r>
            <a:r>
              <a:rPr lang="en-GB" sz="1465">
                <a:solidFill>
                  <a:schemeClr val="dk1"/>
                </a:solidFill>
              </a:rPr>
              <a:t> This combines automatic and human evaluation, where humans provide feedback or annotations to improve the automatic metrics.</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Crowd-sourcing Testing:</a:t>
            </a:r>
            <a:r>
              <a:rPr lang="en-GB" sz="1465">
                <a:solidFill>
                  <a:schemeClr val="dk1"/>
                </a:solidFill>
              </a:rPr>
              <a:t> This involves using a large group of non-expert humans to evaluate the LLM's output. It's cost-effective but may be less reliable than expert evaluation.</a:t>
            </a:r>
            <a:endParaRPr sz="1465">
              <a:solidFill>
                <a:schemeClr val="dk1"/>
              </a:solidFill>
            </a:endParaRPr>
          </a:p>
          <a:p>
            <a:pPr marL="457200" lvl="0" indent="-298450" algn="l" rtl="0">
              <a:spcBef>
                <a:spcPts val="0"/>
              </a:spcBef>
              <a:spcAft>
                <a:spcPts val="0"/>
              </a:spcAft>
              <a:buClr>
                <a:schemeClr val="dk1"/>
              </a:buClr>
              <a:buSzPts val="1100"/>
              <a:buChar char="●"/>
            </a:pPr>
            <a:r>
              <a:rPr lang="en-GB" sz="1465" b="1">
                <a:solidFill>
                  <a:schemeClr val="dk1"/>
                </a:solidFill>
              </a:rPr>
              <a:t>More Challenging Tasks:</a:t>
            </a:r>
            <a:r>
              <a:rPr lang="en-GB" sz="1465">
                <a:solidFill>
                  <a:schemeClr val="dk1"/>
                </a:solidFill>
              </a:rPr>
              <a:t> This focuses on evaluating LLMs on tasks that are particularly difficult for machines, such as complex reasoning or creative writing.</a:t>
            </a:r>
            <a:endParaRPr sz="1465">
              <a:solidFill>
                <a:schemeClr val="dk1"/>
              </a:solidFill>
            </a:endParaRPr>
          </a:p>
          <a:p>
            <a:pPr marL="0" lvl="0" indent="0" algn="l" rtl="0">
              <a:spcBef>
                <a:spcPts val="1200"/>
              </a:spcBef>
              <a:spcAft>
                <a:spcPts val="1200"/>
              </a:spcAft>
              <a:buClr>
                <a:schemeClr val="dk1"/>
              </a:buClr>
              <a:buSzPts val="1100"/>
              <a:buFont typeface="Arial" panose="020B0604020202020204"/>
              <a:buNone/>
            </a:pPr>
            <a:r>
              <a:rPr lang="en-GB" sz="1465">
                <a:solidFill>
                  <a:schemeClr val="dk1"/>
                </a:solidFill>
              </a:rPr>
              <a:t>The choice of evaluation method depends on the specific evaluation goals, the available resources, and the desired level of accuracy. For example, if the goal is to quickly assess an LLM's performance on a standard benchmark, automatic evaluation might be sufficient. However, if the goal is to thoroughly understand an LLM's capabilities and limitations, a combination of human evaluation and more challenging tasks would be more appropriate.</a:t>
            </a:r>
            <a:endParaRPr lang="en-GB" sz="1465">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a:t>
            </a:r>
            <a:endParaRPr lang="en-GB"/>
          </a:p>
        </p:txBody>
      </p:sp>
      <p:sp>
        <p:nvSpPr>
          <p:cNvPr id="120" name="Google Shape;120;p24"/>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When choosing an LLM, there are several factors to consider</a:t>
            </a:r>
            <a:endParaRPr lang="en-GB"/>
          </a:p>
          <a:p>
            <a:pPr marL="457200" lvl="0" indent="-342900" algn="l" rtl="0">
              <a:spcBef>
                <a:spcPts val="1200"/>
              </a:spcBef>
              <a:spcAft>
                <a:spcPts val="0"/>
              </a:spcAft>
              <a:buSzPts val="1800"/>
              <a:buAutoNum type="arabicPeriod"/>
            </a:pPr>
            <a:r>
              <a:rPr lang="en-GB"/>
              <a:t>Task </a:t>
            </a:r>
            <a:endParaRPr lang="en-GB"/>
          </a:p>
          <a:p>
            <a:pPr marL="457200" lvl="0" indent="-342900" algn="l" rtl="0">
              <a:spcBef>
                <a:spcPts val="0"/>
              </a:spcBef>
              <a:spcAft>
                <a:spcPts val="0"/>
              </a:spcAft>
              <a:buSzPts val="1800"/>
              <a:buAutoNum type="arabicPeriod"/>
            </a:pPr>
            <a:r>
              <a:rPr lang="en-GB"/>
              <a:t>Data </a:t>
            </a:r>
            <a:endParaRPr lang="en-GB"/>
          </a:p>
          <a:p>
            <a:pPr marL="457200" lvl="0" indent="-342900" algn="l" rtl="0">
              <a:spcBef>
                <a:spcPts val="0"/>
              </a:spcBef>
              <a:spcAft>
                <a:spcPts val="0"/>
              </a:spcAft>
              <a:buSzPts val="1800"/>
              <a:buAutoNum type="arabicPeriod"/>
            </a:pPr>
            <a:r>
              <a:rPr lang="en-GB"/>
              <a:t>Other considerations (efficiency and HHH) </a:t>
            </a:r>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5"/>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Task </a:t>
            </a:r>
            <a:endParaRPr lang="en-GB"/>
          </a:p>
        </p:txBody>
      </p:sp>
      <p:sp>
        <p:nvSpPr>
          <p:cNvPr id="126" name="Google Shape;126;p25"/>
          <p:cNvSpPr txBox="1"/>
          <p:nvPr>
            <p:ph type="body" idx="1"/>
          </p:nvPr>
        </p:nvSpPr>
        <p:spPr>
          <a:xfrm>
            <a:off x="415600" y="1536633"/>
            <a:ext cx="11360800" cy="4555200"/>
          </a:xfrm>
          <a:prstGeom prst="rect">
            <a:avLst/>
          </a:prstGeom>
        </p:spPr>
        <p:txBody>
          <a:bodyPr spcFirstLastPara="1" wrap="square" lIns="121900" tIns="121900" rIns="121900" bIns="121900" anchor="t" anchorCtr="0">
            <a:noAutofit/>
          </a:bodyPr>
          <a:lstStyle/>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Traditional NLU Tasks:</a:t>
            </a:r>
            <a:r>
              <a:rPr lang="en-GB" sz="1935">
                <a:solidFill>
                  <a:srgbClr val="1F1F1F"/>
                </a:solidFill>
                <a:highlight>
                  <a:srgbClr val="FFFFFF"/>
                </a:highlight>
              </a:rPr>
              <a:t> Fine-tuned models generally outperform LLMs, but LLMs can be useful when generalization or out-of-distribution data is involved.</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Generation Tasks</a:t>
            </a:r>
            <a:r>
              <a:rPr lang="en-GB" sz="1935">
                <a:solidFill>
                  <a:srgbClr val="1F1F1F"/>
                </a:solidFill>
                <a:highlight>
                  <a:srgbClr val="FFFFFF"/>
                </a:highlight>
              </a:rPr>
              <a:t>: LLMs excel at tasks like summarization, translation, and code synthesis due to their creativity and contextual understanding.</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Knowledge-Intensive Tasks</a:t>
            </a:r>
            <a:r>
              <a:rPr lang="en-GB" sz="1935">
                <a:solidFill>
                  <a:srgbClr val="1F1F1F"/>
                </a:solidFill>
                <a:highlight>
                  <a:srgbClr val="FFFFFF"/>
                </a:highlight>
              </a:rPr>
              <a:t>: LLMs are well-suited for these tasks, but fine-tuned models might be better if the knowledge doesn't align with the LLM's training data or if only contextual knowledge is needed.</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Reasoning Ability</a:t>
            </a:r>
            <a:r>
              <a:rPr lang="en-GB" sz="1935">
                <a:solidFill>
                  <a:srgbClr val="1F1F1F"/>
                </a:solidFill>
                <a:highlight>
                  <a:srgbClr val="FFFFFF"/>
                </a:highlight>
              </a:rPr>
              <a:t>: LLMs can perform arithmetic and commonsense reasoning, and techniques like CoT prompting can enhance performance on complex reasoning tasks.</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Real-World Scenarios</a:t>
            </a:r>
            <a:r>
              <a:rPr lang="en-GB" sz="1935">
                <a:solidFill>
                  <a:srgbClr val="1F1F1F"/>
                </a:solidFill>
                <a:highlight>
                  <a:srgbClr val="FFFFFF"/>
                </a:highlight>
              </a:rPr>
              <a:t>: LLMs are better equipped to handle noisy input, unformalized tasks, and following human instructions.</a:t>
            </a:r>
            <a:endParaRPr sz="1935">
              <a:solidFill>
                <a:srgbClr val="1F1F1F"/>
              </a:solidFill>
              <a:highlight>
                <a:srgbClr val="FFFFFF"/>
              </a:highlight>
            </a:endParaRPr>
          </a:p>
          <a:p>
            <a:pPr marL="457200" lvl="0" indent="-320675" algn="l" rtl="0">
              <a:spcBef>
                <a:spcPts val="0"/>
              </a:spcBef>
              <a:spcAft>
                <a:spcPts val="0"/>
              </a:spcAft>
              <a:buClr>
                <a:srgbClr val="1F1F1F"/>
              </a:buClr>
              <a:buSzPts val="1450"/>
              <a:buChar char="●"/>
            </a:pPr>
            <a:r>
              <a:rPr lang="en-GB" sz="1935" b="1">
                <a:solidFill>
                  <a:srgbClr val="1F1F1F"/>
                </a:solidFill>
                <a:highlight>
                  <a:srgbClr val="FFFFFF"/>
                </a:highlight>
              </a:rPr>
              <a:t>Miscellaneous Tasks</a:t>
            </a:r>
            <a:r>
              <a:rPr lang="en-GB" sz="1935">
                <a:solidFill>
                  <a:srgbClr val="1F1F1F"/>
                </a:solidFill>
                <a:highlight>
                  <a:srgbClr val="FFFFFF"/>
                </a:highlight>
              </a:rPr>
              <a:t>: Consider if the task aligns with the LLM's pre-training objectives and data. LLMs are good at mimicking humans, data annotation, and generation.</a:t>
            </a:r>
            <a:endParaRPr sz="2935"/>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Task </a:t>
            </a:r>
            <a:endParaRPr lang="en-GB"/>
          </a:p>
          <a:p>
            <a:pPr marL="0" lvl="0" indent="0" algn="l" rtl="0">
              <a:spcBef>
                <a:spcPts val="0"/>
              </a:spcBef>
              <a:spcAft>
                <a:spcPts val="0"/>
              </a:spcAft>
              <a:buNone/>
            </a:pPr>
          </a:p>
        </p:txBody>
      </p:sp>
      <p:graphicFrame>
        <p:nvGraphicFramePr>
          <p:cNvPr id="132" name="Google Shape;132;p26"/>
          <p:cNvGraphicFramePr/>
          <p:nvPr/>
        </p:nvGraphicFramePr>
        <p:xfrm>
          <a:off x="742767" y="1881717"/>
          <a:ext cx="10266680" cy="4260850"/>
        </p:xfrm>
        <a:graphic>
          <a:graphicData uri="http://schemas.openxmlformats.org/drawingml/2006/table">
            <a:tbl>
              <a:tblPr>
                <a:noFill/>
                <a:tableStyleId>{4EBA4759-E0E4-4F7F-9669-BB47BEB2F73D}</a:tableStyleId>
              </a:tblPr>
              <a:tblGrid>
                <a:gridCol w="3941445"/>
                <a:gridCol w="6325235"/>
              </a:tblGrid>
              <a:tr h="612775">
                <a:tc>
                  <a:txBody>
                    <a:bodyPr/>
                    <a:lstStyle/>
                    <a:p>
                      <a:pPr marL="0" lvl="0" indent="0" algn="ctr" rtl="0">
                        <a:lnSpc>
                          <a:spcPct val="115000"/>
                        </a:lnSpc>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Task</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R w="7625" cap="flat" cmpd="sng">
                      <a:solidFill>
                        <a:srgbClr val="C4C7C5"/>
                      </a:solidFill>
                      <a:prstDash val="solid"/>
                      <a:round/>
                      <a:headEnd type="none" w="sm" len="sm"/>
                      <a:tailEnd type="none" w="sm" len="sm"/>
                    </a:lnR>
                    <a:lnB w="7625" cap="flat" cmpd="sng">
                      <a:solidFill>
                        <a:srgbClr val="C4C7C5"/>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 Suitability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101600" marB="101600">
                    <a:lnL w="7625" cap="flat" cmpd="sng">
                      <a:solidFill>
                        <a:srgbClr val="C4C7C5"/>
                      </a:solidFill>
                      <a:prstDash val="solid"/>
                      <a:round/>
                      <a:headEnd type="none" w="sm" len="sm"/>
                      <a:tailEnd type="none" w="sm" len="sm"/>
                    </a:lnL>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Traditional NLU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Fine-tuned models generally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Generation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excel</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Knowledge-Intensive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well-suited, fine-tuned models if needed</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Reasoning Ability</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can perform, CoT prompting enhances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483235">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Real-World Scenarios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LLMs better</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lnB w="7625" cap="flat" cmpd="sng">
                      <a:solidFill>
                        <a:srgbClr val="C4C7C5"/>
                      </a:solidFill>
                      <a:prstDash val="solid"/>
                      <a:round/>
                      <a:headEnd type="none" w="sm" len="sm"/>
                      <a:tailEnd type="none" w="sm" len="sm"/>
                    </a:lnB>
                  </a:tcPr>
                </a:tc>
              </a:tr>
              <a:tr h="732790">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Miscellaneous Tasks</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R w="7625" cap="flat" cmpd="sng">
                      <a:solidFill>
                        <a:srgbClr val="C4C7C5"/>
                      </a:solidFill>
                      <a:prstDash val="solid"/>
                      <a:round/>
                      <a:headEnd type="none" w="sm" len="sm"/>
                      <a:tailEnd type="none" w="sm" len="sm"/>
                    </a:lnR>
                    <a:lnT w="7625" cap="flat" cmpd="sng">
                      <a:solidFill>
                        <a:srgbClr val="C4C7C5"/>
                      </a:solidFill>
                      <a:prstDash val="solid"/>
                      <a:round/>
                      <a:headEnd type="none" w="sm" len="sm"/>
                      <a:tailEnd type="none" w="sm" len="sm"/>
                    </a:lnT>
                  </a:tcPr>
                </a:tc>
                <a:tc>
                  <a:txBody>
                    <a:bodyPr/>
                    <a:lstStyle/>
                    <a:p>
                      <a:pPr marL="0" lvl="0" indent="0" algn="l" rtl="0">
                        <a:spcBef>
                          <a:spcPts val="0"/>
                        </a:spcBef>
                        <a:spcAft>
                          <a:spcPts val="0"/>
                        </a:spcAft>
                        <a:buNone/>
                      </a:pPr>
                      <a:r>
                        <a:rPr lang="en-GB" sz="2335">
                          <a:solidFill>
                            <a:srgbClr val="1F1F1F"/>
                          </a:solidFill>
                          <a:latin typeface="Roboto" panose="02000000000000000000"/>
                          <a:ea typeface="Roboto" panose="02000000000000000000"/>
                          <a:cs typeface="Roboto" panose="02000000000000000000"/>
                          <a:sym typeface="Roboto" panose="02000000000000000000"/>
                        </a:rPr>
                        <a:t>Consider alignment with LLM's pre-training</a:t>
                      </a:r>
                      <a:endParaRPr sz="2335">
                        <a:solidFill>
                          <a:srgbClr val="1F1F1F"/>
                        </a:solidFill>
                        <a:latin typeface="Roboto" panose="02000000000000000000"/>
                        <a:ea typeface="Roboto" panose="02000000000000000000"/>
                        <a:cs typeface="Roboto" panose="02000000000000000000"/>
                        <a:sym typeface="Roboto" panose="02000000000000000000"/>
                      </a:endParaRPr>
                    </a:p>
                  </a:txBody>
                  <a:tcPr marL="101600" marR="101600" marT="63500" marB="63500">
                    <a:lnL w="7625" cap="flat" cmpd="sng">
                      <a:solidFill>
                        <a:srgbClr val="C4C7C5"/>
                      </a:solidFill>
                      <a:prstDash val="solid"/>
                      <a:round/>
                      <a:headEnd type="none" w="sm" len="sm"/>
                      <a:tailEnd type="none" w="sm" len="sm"/>
                    </a:lnL>
                    <a:lnT w="7625" cap="flat" cmpd="sng">
                      <a:solidFill>
                        <a:srgbClr val="C4C7C5"/>
                      </a:solidFill>
                      <a:prstDash val="solid"/>
                      <a:round/>
                      <a:headEnd type="none" w="sm" len="sm"/>
                      <a:tailEnd type="none" w="sm" len="sm"/>
                    </a:lnT>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 Data </a:t>
            </a:r>
            <a:endParaRPr lang="en-GB"/>
          </a:p>
          <a:p>
            <a:pPr marL="0" lvl="0" indent="0" algn="l" rtl="0">
              <a:spcBef>
                <a:spcPts val="0"/>
              </a:spcBef>
              <a:spcAft>
                <a:spcPts val="0"/>
              </a:spcAft>
              <a:buNone/>
            </a:pPr>
          </a:p>
        </p:txBody>
      </p:sp>
      <p:sp>
        <p:nvSpPr>
          <p:cNvPr id="138" name="Google Shape;138;p27"/>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a:bodyPr>
          <a:lstStyle/>
          <a:p>
            <a:pPr marL="457200" lvl="0" indent="-342900" algn="l" rtl="0">
              <a:spcBef>
                <a:spcPts val="0"/>
              </a:spcBef>
              <a:spcAft>
                <a:spcPts val="0"/>
              </a:spcAft>
              <a:buSzPts val="1800"/>
              <a:buChar char="●"/>
            </a:pPr>
            <a:r>
              <a:rPr lang="en-GB"/>
              <a:t>Pre-training Data: Choose an LLM pre-trained on data similar to your downstream task.</a:t>
            </a:r>
            <a:endParaRPr lang="en-GB"/>
          </a:p>
          <a:p>
            <a:pPr marL="457200" lvl="0" indent="-342900" algn="l" rtl="0">
              <a:spcBef>
                <a:spcPts val="0"/>
              </a:spcBef>
              <a:spcAft>
                <a:spcPts val="0"/>
              </a:spcAft>
              <a:buSzPts val="1800"/>
              <a:buChar char="●"/>
            </a:pPr>
            <a:r>
              <a:rPr lang="en-GB"/>
              <a:t>Fine-tuning Data: If you have limited or no annotated data, LLMs are preferable due to their zero-shot and few-shot learning abilities. With abundant annotated data, both LLMs and fine-tuned models can be considered.</a:t>
            </a:r>
            <a:endParaRPr lang="en-GB"/>
          </a:p>
          <a:p>
            <a:pPr marL="457200" lvl="0" indent="-342900" algn="l" rtl="0">
              <a:spcBef>
                <a:spcPts val="0"/>
              </a:spcBef>
              <a:spcAft>
                <a:spcPts val="0"/>
              </a:spcAft>
              <a:buSzPts val="1800"/>
              <a:buChar char="●"/>
            </a:pPr>
            <a:r>
              <a:rPr lang="en-GB"/>
              <a:t>Test Data/User Data: LLMs generally outperform fine-tuned models when dealing with out-of-distribution data.</a:t>
            </a:r>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8"/>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How to choose LLM? - Other considerations </a:t>
            </a:r>
            <a:endParaRPr lang="en-GB"/>
          </a:p>
        </p:txBody>
      </p:sp>
      <p:sp>
        <p:nvSpPr>
          <p:cNvPr id="144" name="Google Shape;144;p28"/>
          <p:cNvSpPr txBox="1"/>
          <p:nvPr>
            <p:ph type="body" idx="1"/>
          </p:nvPr>
        </p:nvSpPr>
        <p:spPr>
          <a:xfrm>
            <a:off x="415600" y="1536633"/>
            <a:ext cx="11360800" cy="4555200"/>
          </a:xfrm>
          <a:prstGeom prst="rect">
            <a:avLst/>
          </a:prstGeom>
        </p:spPr>
        <p:txBody>
          <a:bodyPr spcFirstLastPara="1" wrap="square" lIns="121900" tIns="121900" rIns="121900" bIns="121900" anchor="t" anchorCtr="0">
            <a:normAutofit lnSpcReduction="10000"/>
          </a:bodyPr>
          <a:lstStyle/>
          <a:p>
            <a:pPr marL="457200" lvl="0" indent="-342900" algn="l" rtl="0">
              <a:spcBef>
                <a:spcPts val="0"/>
              </a:spcBef>
              <a:spcAft>
                <a:spcPts val="0"/>
              </a:spcAft>
              <a:buSzPts val="1800"/>
              <a:buChar char="●"/>
            </a:pPr>
            <a:r>
              <a:rPr lang="en-GB"/>
              <a:t>Efficiency: Consider the cost of training and using the LLM, as well as inference latency. If cost or latency is a concern, smaller, fine-tuned models or parameter-efficient tuning techniques might be more suitable.</a:t>
            </a:r>
            <a:endParaRPr lang="en-GB"/>
          </a:p>
          <a:p>
            <a:pPr marL="457200" lvl="0" indent="-342900" algn="l" rtl="0">
              <a:spcBef>
                <a:spcPts val="0"/>
              </a:spcBef>
              <a:spcAft>
                <a:spcPts val="0"/>
              </a:spcAft>
              <a:buSzPts val="1800"/>
              <a:buChar char="●"/>
            </a:pPr>
            <a:r>
              <a:rPr lang="en-GB"/>
              <a:t>Trustworthiness: LLMs can be prone to hallucinations, biases, and safety issues. It's important to address these concerns through techniques like human feedback and alignment.</a:t>
            </a:r>
            <a:endParaRPr lang="en-GB"/>
          </a:p>
          <a:p>
            <a:pPr marL="0" lvl="0" indent="0" algn="l" rtl="0">
              <a:spcBef>
                <a:spcPts val="1200"/>
              </a:spcBef>
              <a:spcAft>
                <a:spcPts val="0"/>
              </a:spcAft>
              <a:buClr>
                <a:schemeClr val="dk1"/>
              </a:buClr>
              <a:buSzPts val="1100"/>
              <a:buFont typeface="Arial" panose="020B0604020202020204"/>
              <a:buNone/>
            </a:pPr>
            <a:r>
              <a:rPr lang="en-GB"/>
              <a:t>The authors provide a decision flow chart in Figure 2 to help guide the selection process. By considering these factors and following the decision flow, you can choose the most appropriate LLM for your specific needs.</a:t>
            </a:r>
            <a:endParaRPr lang="en-GB"/>
          </a:p>
          <a:p>
            <a:pPr marL="0" lvl="0" indent="0" algn="l" rtl="0">
              <a:spcBef>
                <a:spcPts val="1200"/>
              </a:spcBef>
              <a:spcAft>
                <a:spcPts val="1200"/>
              </a:spcAft>
              <a:buNone/>
            </a:p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29"/>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How to choose LLM? A flowchart </a:t>
            </a:r>
            <a:endParaRPr lang="en-GB"/>
          </a:p>
        </p:txBody>
      </p:sp>
      <p:pic>
        <p:nvPicPr>
          <p:cNvPr id="150" name="Google Shape;150;p29"/>
          <p:cNvPicPr preferRelativeResize="0"/>
          <p:nvPr/>
        </p:nvPicPr>
        <p:blipFill>
          <a:blip r:embed="rId1"/>
          <a:stretch>
            <a:fillRect/>
          </a:stretch>
        </p:blipFill>
        <p:spPr>
          <a:xfrm>
            <a:off x="291467" y="1356967"/>
            <a:ext cx="11737732" cy="52795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Retrieval Augmented Generation (RAG) example</a:t>
            </a:r>
            <a:endParaRPr lang="en-US"/>
          </a:p>
        </p:txBody>
      </p:sp>
      <p:pic>
        <p:nvPicPr>
          <p:cNvPr id="4" name="Content Placeholder 3"/>
          <p:cNvPicPr>
            <a:picLocks noChangeAspect="1"/>
          </p:cNvPicPr>
          <p:nvPr>
            <p:ph idx="1"/>
          </p:nvPr>
        </p:nvPicPr>
        <p:blipFill>
          <a:blip r:embed="rId1"/>
          <a:stretch>
            <a:fillRect/>
          </a:stretch>
        </p:blipFill>
        <p:spPr>
          <a:xfrm>
            <a:off x="838200" y="2025015"/>
            <a:ext cx="10515600" cy="3951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415600" y="593367"/>
            <a:ext cx="3932000" cy="3473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GB"/>
              <a:t>Classical AI / ML (old AI) vs Gen AI (the new AI)</a:t>
            </a:r>
            <a:endParaRPr lang="en-GB"/>
          </a:p>
          <a:p>
            <a:pPr marL="0" lvl="0" indent="0" algn="l" rtl="0">
              <a:spcBef>
                <a:spcPts val="0"/>
              </a:spcBef>
              <a:spcAft>
                <a:spcPts val="0"/>
              </a:spcAft>
              <a:buNone/>
            </a:pPr>
            <a:r>
              <a:rPr lang="en-GB"/>
              <a:t> 😂😂</a:t>
            </a:r>
            <a:endParaRPr lang="en-GB"/>
          </a:p>
        </p:txBody>
      </p:sp>
      <p:pic>
        <p:nvPicPr>
          <p:cNvPr id="156" name="Google Shape;156;p30"/>
          <p:cNvPicPr preferRelativeResize="0"/>
          <p:nvPr/>
        </p:nvPicPr>
        <p:blipFill>
          <a:blip r:embed="rId1"/>
          <a:stretch>
            <a:fillRect/>
          </a:stretch>
        </p:blipFill>
        <p:spPr>
          <a:xfrm>
            <a:off x="5497767" y="178467"/>
            <a:ext cx="6278633" cy="642266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415600" y="593367"/>
            <a:ext cx="11360800" cy="7636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GB"/>
              <a:t>Gen AI vs ML projects workflow </a:t>
            </a:r>
            <a:endParaRPr lang="en-GB"/>
          </a:p>
        </p:txBody>
      </p:sp>
      <p:pic>
        <p:nvPicPr>
          <p:cNvPr id="162" name="Google Shape;162;p31"/>
          <p:cNvPicPr preferRelativeResize="0"/>
          <p:nvPr/>
        </p:nvPicPr>
        <p:blipFill>
          <a:blip r:embed="rId1"/>
          <a:stretch>
            <a:fillRect/>
          </a:stretch>
        </p:blipFill>
        <p:spPr>
          <a:xfrm>
            <a:off x="1266533" y="1460800"/>
            <a:ext cx="9884536" cy="4067433"/>
          </a:xfrm>
          <a:prstGeom prst="rect">
            <a:avLst/>
          </a:prstGeom>
          <a:noFill/>
          <a:ln>
            <a:noFill/>
          </a:ln>
        </p:spPr>
      </p:pic>
      <p:sp>
        <p:nvSpPr>
          <p:cNvPr id="163" name="Google Shape;163;p31"/>
          <p:cNvSpPr txBox="1"/>
          <p:nvPr/>
        </p:nvSpPr>
        <p:spPr>
          <a:xfrm>
            <a:off x="320600" y="5840567"/>
            <a:ext cx="11776400" cy="981075"/>
          </a:xfrm>
          <a:prstGeom prst="rect">
            <a:avLst/>
          </a:prstGeom>
          <a:noFill/>
          <a:ln w="9525" cap="flat" cmpd="sng">
            <a:solidFill>
              <a:srgbClr val="0000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GB" sz="2400">
                <a:highlight>
                  <a:schemeClr val="accent6"/>
                </a:highlight>
              </a:rPr>
              <a:t>Generative AI saves time and efforts to build AI apps, but must be evaluated and compared to the state of the art supervised ML, or to a baseline (acceptable performance) </a:t>
            </a:r>
            <a:endParaRPr sz="2400">
              <a:highlight>
                <a:schemeClr val="accent6"/>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sp>
        <p:nvSpPr>
          <p:cNvPr id="3" name="Content Placeholder 2"/>
          <p:cNvSpPr>
            <a:spLocks noGrp="1"/>
          </p:cNvSpPr>
          <p:nvPr>
            <p:ph idx="1"/>
          </p:nvPr>
        </p:nvSpPr>
        <p:spPr/>
        <p:txBody>
          <a:bodyPr/>
          <a:p>
            <a:r>
              <a:rPr lang="en-US"/>
              <a:t>Toxic language</a:t>
            </a:r>
            <a:endParaRPr lang="en-US"/>
          </a:p>
          <a:p>
            <a:r>
              <a:rPr lang="en-US"/>
              <a:t>Aggressive responses</a:t>
            </a:r>
            <a:endParaRPr lang="en-US"/>
          </a:p>
          <a:p>
            <a:r>
              <a:rPr lang="en-US"/>
              <a:t>Providing dangerous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LLMs </a:t>
            </a:r>
            <a:r>
              <a:rPr lang="en-US">
                <a:sym typeface="+mn-ea"/>
              </a:rPr>
              <a:t>Limitations</a:t>
            </a:r>
            <a:endParaRPr lang="en-US"/>
          </a:p>
        </p:txBody>
      </p:sp>
      <p:sp>
        <p:nvSpPr>
          <p:cNvPr id="3" name="Content Placeholder 2"/>
          <p:cNvSpPr>
            <a:spLocks noGrp="1"/>
          </p:cNvSpPr>
          <p:nvPr>
            <p:ph idx="1"/>
          </p:nvPr>
        </p:nvSpPr>
        <p:spPr/>
        <p:txBody>
          <a:bodyPr>
            <a:normAutofit/>
          </a:bodyPr>
          <a:p>
            <a:r>
              <a:rPr lang="en-US">
                <a:sym typeface="+mn-ea"/>
              </a:rPr>
              <a:t>Hallucination</a:t>
            </a:r>
            <a:r>
              <a:rPr lang="en-US"/>
              <a:t> refers to making statements that sound plausible but are not true. </a:t>
            </a:r>
            <a:endParaRPr lang="en-US"/>
          </a:p>
          <a:p>
            <a:r>
              <a:rPr lang="en-US"/>
              <a:t>To reduce hallucinations:</a:t>
            </a:r>
            <a:endParaRPr lang="en-US"/>
          </a:p>
          <a:p>
            <a:pPr lvl="1"/>
            <a:r>
              <a:rPr lang="en-US"/>
              <a:t>First find relevant information and </a:t>
            </a:r>
            <a:endParaRPr lang="en-US"/>
          </a:p>
          <a:p>
            <a:pPr lvl="1"/>
            <a:r>
              <a:rPr lang="en-US"/>
              <a:t>Then answer questions based on that relevant information. </a:t>
            </a:r>
            <a:endParaRPr lang="en-US"/>
          </a:p>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Models behaving badly</a:t>
            </a:r>
            <a:endParaRPr lang="en-US"/>
          </a:p>
        </p:txBody>
      </p:sp>
      <p:pic>
        <p:nvPicPr>
          <p:cNvPr id="4" name="Content Placeholder 3"/>
          <p:cNvPicPr>
            <a:picLocks noChangeAspect="1"/>
          </p:cNvPicPr>
          <p:nvPr>
            <p:ph idx="1"/>
          </p:nvPr>
        </p:nvPicPr>
        <p:blipFill>
          <a:blip r:embed="rId1"/>
          <a:stretch>
            <a:fillRect/>
          </a:stretch>
        </p:blipFill>
        <p:spPr>
          <a:xfrm>
            <a:off x="915035" y="1825625"/>
            <a:ext cx="103606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4385945"/>
            <a:ext cx="10515600" cy="1990725"/>
          </a:xfrm>
          <a:prstGeom prst="rect">
            <a:avLst/>
          </a:prstGeom>
        </p:spPr>
      </p:pic>
      <p:sp>
        <p:nvSpPr>
          <p:cNvPr id="3" name="Text Box 2"/>
          <p:cNvSpPr txBox="1"/>
          <p:nvPr/>
        </p:nvSpPr>
        <p:spPr>
          <a:xfrm>
            <a:off x="1100455" y="1691005"/>
            <a:ext cx="9940290" cy="1383665"/>
          </a:xfrm>
          <a:prstGeom prst="rect">
            <a:avLst/>
          </a:prstGeom>
          <a:noFill/>
        </p:spPr>
        <p:txBody>
          <a:bodyPr wrap="square" rtlCol="0" anchor="t">
            <a:spAutoFit/>
          </a:bodyPr>
          <a:p>
            <a:r>
              <a:rPr lang="en-US" sz="2800"/>
              <a:t>Constitutional AI is a set of techniques developed by researchers at Anthropic to align AI systems with human values, making them helpful, harmless, and honest. </a:t>
            </a:r>
            <a:endParaRPr lang="en-US" sz="28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Constitutional AI </a:t>
            </a:r>
            <a:endParaRPr lang="en-US"/>
          </a:p>
        </p:txBody>
      </p:sp>
      <p:sp>
        <p:nvSpPr>
          <p:cNvPr id="3" name="Content Placeholder 2"/>
          <p:cNvSpPr>
            <a:spLocks noGrp="1"/>
          </p:cNvSpPr>
          <p:nvPr>
            <p:ph idx="1"/>
          </p:nvPr>
        </p:nvSpPr>
        <p:spPr/>
        <p:txBody>
          <a:bodyPr>
            <a:normAutofit fontScale="90000" lnSpcReduction="10000"/>
          </a:bodyPr>
          <a:p>
            <a:r>
              <a:rPr lang="en-US"/>
              <a:t>Aligning LLM Behavior with a “Constitution”: Constitutional AI defines a constitution based on human principles, such as avoiding harm, respecting preferences, and providing true information. This constitution shapes how the AI behaves.</a:t>
            </a:r>
            <a:endParaRPr lang="en-US"/>
          </a:p>
          <a:p>
            <a:r>
              <a:rPr lang="en-US"/>
              <a:t>Self-Supervision and Adversarial Training: The AI learns to behave according to its constitution without explicit human labeling or oversight. Techniques like self-supervision and adversarial training play a crucial role.</a:t>
            </a:r>
            <a:endParaRPr lang="en-US"/>
          </a:p>
          <a:p>
            <a:r>
              <a:rPr lang="en-US"/>
              <a:t>Constrained Optimization: Constitutional AI ensures that the AI pursues helpfulness under its constitutional constraints, rather than seeking open-ended goals.</a:t>
            </a:r>
            <a:endParaRPr lang="en-US"/>
          </a:p>
          <a:p>
            <a:r>
              <a:rPr lang="en-US"/>
              <a:t>Safe Model Design: The training data and model architecture are designed to encode beneficial behaviors and avoid unsafe or deceptive actions.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Example of constitutional principles</a:t>
            </a:r>
            <a:endParaRPr lang="en-US"/>
          </a:p>
        </p:txBody>
      </p:sp>
      <p:pic>
        <p:nvPicPr>
          <p:cNvPr id="4" name="Content Placeholder 3"/>
          <p:cNvPicPr>
            <a:picLocks noChangeAspect="1"/>
          </p:cNvPicPr>
          <p:nvPr>
            <p:ph idx="1"/>
          </p:nvPr>
        </p:nvPicPr>
        <p:blipFill>
          <a:blip r:embed="rId1"/>
          <a:stretch>
            <a:fillRect/>
          </a:stretch>
        </p:blipFill>
        <p:spPr>
          <a:xfrm>
            <a:off x="838200" y="1834515"/>
            <a:ext cx="10515600" cy="43326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Retrieval Augmented Generation (RAG) example</a:t>
            </a:r>
            <a:endParaRPr lang="en-US"/>
          </a:p>
        </p:txBody>
      </p:sp>
      <p:pic>
        <p:nvPicPr>
          <p:cNvPr id="4" name="Content Placeholder 3"/>
          <p:cNvPicPr>
            <a:picLocks noChangeAspect="1"/>
          </p:cNvPicPr>
          <p:nvPr>
            <p:ph idx="1"/>
          </p:nvPr>
        </p:nvPicPr>
        <p:blipFill>
          <a:blip r:embed="rId1"/>
          <a:stretch>
            <a:fillRect/>
          </a:stretch>
        </p:blipFill>
        <p:spPr>
          <a:xfrm>
            <a:off x="1204595" y="2019935"/>
            <a:ext cx="9782175" cy="39624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Constitutional AI </a:t>
            </a:r>
            <a:endParaRPr lang="en-US"/>
          </a:p>
        </p:txBody>
      </p:sp>
      <p:pic>
        <p:nvPicPr>
          <p:cNvPr id="4" name="Content Placeholder 3"/>
          <p:cNvPicPr>
            <a:picLocks noChangeAspect="1"/>
          </p:cNvPicPr>
          <p:nvPr>
            <p:ph idx="1"/>
          </p:nvPr>
        </p:nvPicPr>
        <p:blipFill>
          <a:blip r:embed="rId1"/>
          <a:stretch>
            <a:fillRect/>
          </a:stretch>
        </p:blipFill>
        <p:spPr>
          <a:xfrm>
            <a:off x="838200" y="2614295"/>
            <a:ext cx="10515600" cy="27736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Bias and Toxicity</a:t>
            </a:r>
            <a:endParaRPr lang="en-US"/>
          </a:p>
        </p:txBody>
      </p:sp>
      <p:sp>
        <p:nvSpPr>
          <p:cNvPr id="3" name="Content Placeholder 2"/>
          <p:cNvSpPr>
            <a:spLocks noGrp="1"/>
          </p:cNvSpPr>
          <p:nvPr>
            <p:ph idx="1"/>
          </p:nvPr>
        </p:nvSpPr>
        <p:spPr/>
        <p:txBody>
          <a:bodyPr/>
          <a:p>
            <a:r>
              <a:rPr lang="en-US"/>
              <a:t>An LLM can reflect the biases that exist in the text it learned from.</a:t>
            </a:r>
            <a:endParaRPr lang="en-US"/>
          </a:p>
          <a:p>
            <a:r>
              <a:rPr lang="en-US"/>
              <a:t>Some LLMs can output toxic or other harmful speech, but most models have gotten much safer over time.</a:t>
            </a:r>
            <a:endParaRPr lang="en-US"/>
          </a:p>
        </p:txBody>
      </p:sp>
      <p:pic>
        <p:nvPicPr>
          <p:cNvPr id="4" name="Picture 3"/>
          <p:cNvPicPr>
            <a:picLocks noChangeAspect="1"/>
          </p:cNvPicPr>
          <p:nvPr/>
        </p:nvPicPr>
        <p:blipFill>
          <a:blip r:embed="rId1"/>
          <a:stretch>
            <a:fillRect/>
          </a:stretch>
        </p:blipFill>
        <p:spPr>
          <a:xfrm>
            <a:off x="1270000" y="3587750"/>
            <a:ext cx="8389620" cy="237045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Responsible AI </a:t>
            </a:r>
            <a:endParaRPr lang="en-US"/>
          </a:p>
        </p:txBody>
      </p:sp>
      <p:sp>
        <p:nvSpPr>
          <p:cNvPr id="6" name="Text Placeholder 5"/>
          <p:cNvSpPr>
            <a:spLocks noGrp="1"/>
          </p:cNvSpPr>
          <p:nvPr>
            <p:ph type="body" idx="1"/>
          </p:nvPr>
        </p:nvSpPr>
        <p:spPr/>
        <p:txBody>
          <a:bodyPr/>
          <a:p>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 </a:t>
            </a:r>
            <a:endParaRPr lang="en-US"/>
          </a:p>
        </p:txBody>
      </p:sp>
      <p:sp>
        <p:nvSpPr>
          <p:cNvPr id="3" name="Content Placeholder 2"/>
          <p:cNvSpPr>
            <a:spLocks noGrp="1"/>
          </p:cNvSpPr>
          <p:nvPr>
            <p:ph idx="1"/>
          </p:nvPr>
        </p:nvSpPr>
        <p:spPr/>
        <p:txBody>
          <a:bodyPr/>
          <a:p>
            <a:r>
              <a:rPr lang="en-US"/>
              <a:t>Fairness: Ensuring AI does not perpetuate or amplify biases</a:t>
            </a:r>
            <a:endParaRPr lang="en-US"/>
          </a:p>
          <a:p>
            <a:r>
              <a:rPr lang="en-US"/>
              <a:t>Transparency: Making AI systems and their decisions understandable to stakeholders impacted</a:t>
            </a:r>
            <a:endParaRPr lang="en-US"/>
          </a:p>
          <a:p>
            <a:r>
              <a:rPr lang="en-US"/>
              <a:t>Privacy: Protecting user data and ensure confidentiality</a:t>
            </a:r>
            <a:endParaRPr lang="en-US"/>
          </a:p>
          <a:p>
            <a:r>
              <a:rPr lang="en-US"/>
              <a:t>Security: Safeguard AI systems from malicious attacks</a:t>
            </a:r>
            <a:endParaRPr lang="en-US"/>
          </a:p>
          <a:p>
            <a:r>
              <a:rPr lang="en-US"/>
              <a:t>Ethical Use: Ensuring AI is used for beneficial purposes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Tips for responsible AI </a:t>
            </a:r>
            <a:endParaRPr lang="en-US"/>
          </a:p>
        </p:txBody>
      </p:sp>
      <p:sp>
        <p:nvSpPr>
          <p:cNvPr id="3" name="Content Placeholder 2"/>
          <p:cNvSpPr>
            <a:spLocks noGrp="1"/>
          </p:cNvSpPr>
          <p:nvPr>
            <p:ph idx="1"/>
          </p:nvPr>
        </p:nvSpPr>
        <p:spPr/>
        <p:txBody>
          <a:bodyPr/>
          <a:p>
            <a:r>
              <a:rPr lang="en-US"/>
              <a:t>Build a culture that encourages discussion and debate on ethical issues </a:t>
            </a:r>
            <a:endParaRPr lang="en-US"/>
          </a:p>
          <a:p>
            <a:r>
              <a:rPr lang="en-US"/>
              <a:t>Brainstorm how things can go wrong </a:t>
            </a:r>
            <a:endParaRPr lang="en-US"/>
          </a:p>
          <a:p>
            <a:pPr lvl="1"/>
            <a:r>
              <a:rPr lang="en-US"/>
              <a:t>E.g., Could there be issues with fairness, transparency, privacy, security, ethical use? </a:t>
            </a:r>
            <a:endParaRPr lang="en-US"/>
          </a:p>
          <a:p>
            <a:r>
              <a:rPr lang="en-US"/>
              <a:t>Work with a diverse team and include perspectives from all stakeholders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Responsible AI</a:t>
            </a:r>
            <a:endParaRPr lang="en-US"/>
          </a:p>
        </p:txBody>
      </p:sp>
      <p:sp>
        <p:nvSpPr>
          <p:cNvPr id="3" name="Content Placeholder 2"/>
          <p:cNvSpPr>
            <a:spLocks noGrp="1"/>
          </p:cNvSpPr>
          <p:nvPr>
            <p:ph idx="1"/>
          </p:nvPr>
        </p:nvSpPr>
        <p:spPr/>
        <p:txBody>
          <a:bodyPr/>
          <a:p>
            <a:r>
              <a:rPr lang="en-US"/>
              <a:t>Special challenges of responsible generative AI</a:t>
            </a:r>
            <a:endParaRPr lang="en-US"/>
          </a:p>
          <a:p>
            <a:pPr lvl="1"/>
            <a:r>
              <a:rPr lang="en-US"/>
              <a:t>Toxicity</a:t>
            </a:r>
            <a:endParaRPr lang="en-US"/>
          </a:p>
          <a:p>
            <a:pPr lvl="1"/>
            <a:r>
              <a:rPr lang="en-US"/>
              <a:t>Hallucinations</a:t>
            </a:r>
            <a:endParaRPr lang="en-US"/>
          </a:p>
          <a:p>
            <a:pPr lvl="1"/>
            <a:r>
              <a:rPr lang="en-US"/>
              <a:t>Intellectual Property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Toxicity</a:t>
            </a:r>
            <a:endParaRPr lang="en-US"/>
          </a:p>
        </p:txBody>
      </p:sp>
      <p:sp>
        <p:nvSpPr>
          <p:cNvPr id="3" name="Content Placeholder 2"/>
          <p:cNvSpPr>
            <a:spLocks noGrp="1"/>
          </p:cNvSpPr>
          <p:nvPr>
            <p:ph idx="1"/>
          </p:nvPr>
        </p:nvSpPr>
        <p:spPr/>
        <p:txBody>
          <a:bodyPr/>
          <a:p>
            <a:r>
              <a:rPr lang="en-US"/>
              <a:t>Toxicity</a:t>
            </a:r>
            <a:endParaRPr lang="en-US"/>
          </a:p>
          <a:p>
            <a:pPr lvl="1"/>
            <a:r>
              <a:rPr lang="en-US"/>
              <a:t>LLM returns responses that can be potentially harmful or discriminatory towards protected groups or protected attributes</a:t>
            </a:r>
            <a:endParaRPr lang="en-US"/>
          </a:p>
          <a:p>
            <a:r>
              <a:rPr lang="en-US"/>
              <a:t>How to mitigate?</a:t>
            </a:r>
            <a:endParaRPr lang="en-US"/>
          </a:p>
          <a:p>
            <a:pPr lvl="1"/>
            <a:r>
              <a:rPr lang="en-US"/>
              <a:t>Careful curation of training data</a:t>
            </a:r>
            <a:endParaRPr lang="en-US"/>
          </a:p>
          <a:p>
            <a:pPr lvl="1"/>
            <a:r>
              <a:rPr lang="en-US"/>
              <a:t>Train guardrail models to filter out unwanted content</a:t>
            </a:r>
            <a:endParaRPr lang="en-US"/>
          </a:p>
          <a:p>
            <a:pPr lvl="1"/>
            <a:r>
              <a:rPr lang="en-US"/>
              <a:t>Diverse group of human annotators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Hallucinations</a:t>
            </a:r>
            <a:endParaRPr lang="en-US"/>
          </a:p>
        </p:txBody>
      </p:sp>
      <p:sp>
        <p:nvSpPr>
          <p:cNvPr id="3" name="Content Placeholder 2"/>
          <p:cNvSpPr>
            <a:spLocks noGrp="1"/>
          </p:cNvSpPr>
          <p:nvPr>
            <p:ph idx="1"/>
          </p:nvPr>
        </p:nvSpPr>
        <p:spPr/>
        <p:txBody>
          <a:bodyPr/>
          <a:p>
            <a:r>
              <a:rPr lang="en-US"/>
              <a:t>LLM generates factually incorrect content </a:t>
            </a:r>
            <a:endParaRPr lang="en-US"/>
          </a:p>
          <a:p>
            <a:r>
              <a:rPr lang="en-US"/>
              <a:t>How to mitigate?</a:t>
            </a:r>
            <a:endParaRPr lang="en-US"/>
          </a:p>
          <a:p>
            <a:pPr lvl="1"/>
            <a:r>
              <a:rPr lang="en-US"/>
              <a:t>Educate users about how generative AI works</a:t>
            </a:r>
            <a:endParaRPr lang="en-US"/>
          </a:p>
          <a:p>
            <a:pPr lvl="1"/>
            <a:r>
              <a:rPr lang="en-US"/>
              <a:t>Add disclaimers </a:t>
            </a:r>
            <a:endParaRPr lang="en-US"/>
          </a:p>
          <a:p>
            <a:pPr lvl="1"/>
            <a:r>
              <a:rPr lang="en-US"/>
              <a:t>Augment LLMs with independent, verified citation databases</a:t>
            </a:r>
            <a:endParaRPr lang="en-US"/>
          </a:p>
          <a:p>
            <a:pPr lvl="1"/>
            <a:r>
              <a:rPr lang="en-US"/>
              <a:t>Define intended/unintended use cases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Intellectual Property</a:t>
            </a:r>
            <a:endParaRPr lang="en-US"/>
          </a:p>
        </p:txBody>
      </p:sp>
      <p:sp>
        <p:nvSpPr>
          <p:cNvPr id="3" name="Content Placeholder 2"/>
          <p:cNvSpPr>
            <a:spLocks noGrp="1"/>
          </p:cNvSpPr>
          <p:nvPr>
            <p:ph idx="1"/>
          </p:nvPr>
        </p:nvSpPr>
        <p:spPr/>
        <p:txBody>
          <a:bodyPr/>
          <a:p>
            <a:r>
              <a:rPr lang="en-US"/>
              <a:t>Ensure people aren't plagiarizing, make sure there aren't any copyright issues</a:t>
            </a:r>
            <a:endParaRPr lang="en-US"/>
          </a:p>
          <a:p>
            <a:r>
              <a:rPr lang="en-US"/>
              <a:t>How to mitigate?</a:t>
            </a:r>
            <a:endParaRPr lang="en-US"/>
          </a:p>
          <a:p>
            <a:pPr lvl="1"/>
            <a:r>
              <a:rPr lang="en-US"/>
              <a:t>Mix of technologies:</a:t>
            </a:r>
            <a:endParaRPr lang="en-US"/>
          </a:p>
          <a:p>
            <a:pPr lvl="2"/>
            <a:r>
              <a:rPr lang="en-US"/>
              <a:t>Policy, and legal mechanisms</a:t>
            </a:r>
            <a:endParaRPr lang="en-US"/>
          </a:p>
          <a:p>
            <a:pPr lvl="2"/>
            <a:r>
              <a:rPr lang="en-US"/>
              <a:t>Machine "unlearning"</a:t>
            </a:r>
            <a:endParaRPr lang="en-US"/>
          </a:p>
          <a:p>
            <a:pPr lvl="2"/>
            <a:r>
              <a:rPr lang="en-US"/>
              <a:t>Filtering and blocking approaches</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Responsibly build and use generative AI models</a:t>
            </a:r>
            <a:endParaRPr lang="en-US"/>
          </a:p>
        </p:txBody>
      </p:sp>
      <p:sp>
        <p:nvSpPr>
          <p:cNvPr id="3" name="Content Placeholder 2"/>
          <p:cNvSpPr>
            <a:spLocks noGrp="1"/>
          </p:cNvSpPr>
          <p:nvPr>
            <p:ph idx="1"/>
          </p:nvPr>
        </p:nvSpPr>
        <p:spPr/>
        <p:txBody>
          <a:bodyPr/>
          <a:p>
            <a:r>
              <a:rPr lang="en-US"/>
              <a:t>Define use cases: the more specific/narrow, the better</a:t>
            </a:r>
            <a:endParaRPr lang="en-US"/>
          </a:p>
          <a:p>
            <a:r>
              <a:rPr lang="en-US"/>
              <a:t>Assess risks for each use case</a:t>
            </a:r>
            <a:endParaRPr lang="en-US"/>
          </a:p>
          <a:p>
            <a:r>
              <a:rPr lang="en-US"/>
              <a:t>Evaluate performance for each use case</a:t>
            </a:r>
            <a:endParaRPr lang="en-US"/>
          </a:p>
          <a:p>
            <a:r>
              <a:rPr lang="en-US"/>
              <a:t>Iterate over entire AI lifecycle</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p:txBody>
      </p:sp>
      <p:pic>
        <p:nvPicPr>
          <p:cNvPr id="27" name="Picture 26" descr="Screenshot 2024-07-09 150559"/>
          <p:cNvPicPr>
            <a:picLocks noChangeAspect="1"/>
          </p:cNvPicPr>
          <p:nvPr/>
        </p:nvPicPr>
        <p:blipFill>
          <a:blip r:embed="rId1"/>
          <a:stretch>
            <a:fillRect/>
          </a:stretch>
        </p:blipFill>
        <p:spPr>
          <a:xfrm>
            <a:off x="0" y="480060"/>
            <a:ext cx="12192000" cy="589788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Llama Safegaurd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0" name="Picture 19" descr="Screenshot 2024-07-09 102227"/>
          <p:cNvPicPr>
            <a:picLocks noChangeAspect="1"/>
          </p:cNvPicPr>
          <p:nvPr/>
        </p:nvPicPr>
        <p:blipFill>
          <a:blip r:embed="rId1"/>
          <a:stretch>
            <a:fillRect/>
          </a:stretch>
        </p:blipFill>
        <p:spPr>
          <a:xfrm>
            <a:off x="4562475" y="0"/>
            <a:ext cx="3066415" cy="68580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4" name="Picture 23" descr="Screenshot 2024-07-09 102623"/>
          <p:cNvPicPr>
            <a:picLocks noChangeAspect="1"/>
          </p:cNvPicPr>
          <p:nvPr/>
        </p:nvPicPr>
        <p:blipFill>
          <a:blip r:embed="rId1"/>
          <a:stretch>
            <a:fillRect/>
          </a:stretch>
        </p:blipFill>
        <p:spPr>
          <a:xfrm>
            <a:off x="1661160" y="2655570"/>
            <a:ext cx="8582025" cy="36290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 name="Picture 20" descr="Screenshot 2024-07-09 102416"/>
          <p:cNvPicPr>
            <a:picLocks noChangeAspect="1"/>
          </p:cNvPicPr>
          <p:nvPr/>
        </p:nvPicPr>
        <p:blipFill>
          <a:blip r:embed="rId1"/>
          <a:stretch>
            <a:fillRect/>
          </a:stretch>
        </p:blipFill>
        <p:spPr>
          <a:xfrm>
            <a:off x="1006475" y="2844165"/>
            <a:ext cx="10178415" cy="290830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5" name="Picture 24" descr="Screenshot 2024-07-09 102730"/>
          <p:cNvPicPr>
            <a:picLocks noChangeAspect="1"/>
          </p:cNvPicPr>
          <p:nvPr/>
        </p:nvPicPr>
        <p:blipFill>
          <a:blip r:embed="rId1"/>
          <a:stretch>
            <a:fillRect/>
          </a:stretch>
        </p:blipFill>
        <p:spPr>
          <a:xfrm>
            <a:off x="1612900" y="1890395"/>
            <a:ext cx="8458200" cy="46863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 name="Picture 22" descr="Screenshot 2024-07-09 102542"/>
          <p:cNvPicPr>
            <a:picLocks noChangeAspect="1"/>
          </p:cNvPicPr>
          <p:nvPr/>
        </p:nvPicPr>
        <p:blipFill>
          <a:blip r:embed="rId1"/>
          <a:stretch>
            <a:fillRect/>
          </a:stretch>
        </p:blipFill>
        <p:spPr>
          <a:xfrm>
            <a:off x="1468755" y="125730"/>
            <a:ext cx="8496300" cy="641985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Llama Safegaurd </a:t>
            </a:r>
            <a:endParaRPr lang="en-US"/>
          </a:p>
        </p:txBody>
      </p:sp>
      <p:pic>
        <p:nvPicPr>
          <p:cNvPr id="26" name="Picture 25" descr="Screenshot 2024-07-09 102847"/>
          <p:cNvPicPr>
            <a:picLocks noChangeAspect="1"/>
          </p:cNvPicPr>
          <p:nvPr/>
        </p:nvPicPr>
        <p:blipFill>
          <a:blip r:embed="rId1"/>
          <a:stretch>
            <a:fillRect/>
          </a:stretch>
        </p:blipFill>
        <p:spPr>
          <a:xfrm>
            <a:off x="1823720" y="1943100"/>
            <a:ext cx="8543925" cy="441007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Generative AI and Society</a:t>
            </a:r>
            <a:endParaRPr lang="en-US"/>
          </a:p>
        </p:txBody>
      </p:sp>
      <p:sp>
        <p:nvSpPr>
          <p:cNvPr id="5" name="Text Placeholder 4"/>
          <p:cNvSpPr>
            <a:spLocks noGrp="1"/>
          </p:cNvSpPr>
          <p:nvPr>
            <p:ph type="body" idx="1"/>
          </p:nvPr>
        </p:nvSpPr>
        <p:spPr/>
        <p:txBody>
          <a:bodyPr/>
          <a:p>
            <a:r>
              <a:rPr lang="en-US"/>
              <a:t>Concerns about AI</a:t>
            </a:r>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Concern 1: Amplifying humanity’s worst impulses </a:t>
            </a:r>
            <a:endParaRPr lang="en-US"/>
          </a:p>
        </p:txBody>
      </p:sp>
      <p:sp>
        <p:nvSpPr>
          <p:cNvPr id="3" name="Content Placeholder 2"/>
          <p:cNvSpPr>
            <a:spLocks noGrp="1"/>
          </p:cNvSpPr>
          <p:nvPr>
            <p:ph idx="1"/>
          </p:nvPr>
        </p:nvSpPr>
        <p:spPr>
          <a:xfrm>
            <a:off x="838200" y="1825625"/>
            <a:ext cx="10515600" cy="4520565"/>
          </a:xfrm>
        </p:spPr>
        <p:txBody>
          <a:bodyPr>
            <a:normAutofit lnSpcReduction="20000"/>
          </a:bodyPr>
          <a:p>
            <a:r>
              <a:rPr lang="en-US"/>
              <a:t>LLMs are trained on text from the internet, which reflects some of humanity’s best qualities, but also some of its worst</a:t>
            </a:r>
            <a:endParaRPr lang="en-US"/>
          </a:p>
          <a:p>
            <a:r>
              <a:rPr lang="en-US"/>
              <a:t>Will it amplify our worst impulses?</a:t>
            </a:r>
            <a:endParaRPr lang="en-US"/>
          </a:p>
          <a:p>
            <a:pPr lvl="1"/>
            <a:r>
              <a:rPr lang="en-US"/>
              <a:t>the answer is yes!</a:t>
            </a:r>
            <a:endParaRPr lang="en-US"/>
          </a:p>
          <a:p>
            <a:endParaRPr lang="en-US"/>
          </a:p>
          <a:p>
            <a:r>
              <a:rPr lang="en-US"/>
              <a:t>Bias example: The </a:t>
            </a:r>
            <a:r>
              <a:rPr lang="en-US">
                <a:sym typeface="+mn-ea"/>
              </a:rPr>
              <a:t>_________ was a CEO.</a:t>
            </a:r>
            <a:endParaRPr lang="en-US"/>
          </a:p>
          <a:p>
            <a:endParaRPr lang="en-US"/>
          </a:p>
          <a:p>
            <a:r>
              <a:rPr lang="en-US"/>
              <a:t>LLMs are becoming less biased through fine-tuning and more advanced techniques such as Reinforcement </a:t>
            </a:r>
            <a:endParaRPr lang="en-US"/>
          </a:p>
          <a:p>
            <a:r>
              <a:rPr lang="en-US"/>
              <a:t>Learning from Human Feedback (RLHF)</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6090" y="365125"/>
            <a:ext cx="11530965" cy="1325880"/>
          </a:xfrm>
        </p:spPr>
        <p:txBody>
          <a:bodyPr>
            <a:normAutofit fontScale="90000"/>
          </a:bodyPr>
          <a:p>
            <a:r>
              <a:rPr lang="en-US"/>
              <a:t>Reinforcement learning from human feedback (RLHF)</a:t>
            </a:r>
            <a:endParaRPr lang="en-US"/>
          </a:p>
        </p:txBody>
      </p:sp>
      <p:sp>
        <p:nvSpPr>
          <p:cNvPr id="3" name="Content Placeholder 2"/>
          <p:cNvSpPr>
            <a:spLocks noGrp="1"/>
          </p:cNvSpPr>
          <p:nvPr>
            <p:ph idx="1"/>
          </p:nvPr>
        </p:nvSpPr>
        <p:spPr>
          <a:xfrm>
            <a:off x="322580" y="1825625"/>
            <a:ext cx="6670675" cy="4351655"/>
          </a:xfrm>
        </p:spPr>
        <p:txBody>
          <a:bodyPr/>
          <a:p>
            <a:r>
              <a:rPr lang="en-US"/>
              <a:t>Reduce bias</a:t>
            </a:r>
            <a:endParaRPr lang="en-US"/>
          </a:p>
          <a:p>
            <a:pPr lvl="1"/>
            <a:r>
              <a:rPr lang="en-US"/>
              <a:t>Step 1: Train an answer quality (reward) model </a:t>
            </a:r>
            <a:endParaRPr lang="en-US"/>
          </a:p>
          <a:p>
            <a:pPr lvl="1"/>
            <a:r>
              <a:rPr lang="en-US"/>
              <a:t>Prompt: The _________ was a CEO.</a:t>
            </a:r>
            <a:endParaRPr lang="en-US"/>
          </a:p>
          <a:p>
            <a:pPr lvl="1"/>
            <a:r>
              <a:rPr lang="en-US"/>
              <a:t>Step 2: Have LLM generate a lot of responses. Further train it to generate more responses that get high scores.</a:t>
            </a:r>
            <a:endParaRPr lang="en-US"/>
          </a:p>
        </p:txBody>
      </p:sp>
      <p:pic>
        <p:nvPicPr>
          <p:cNvPr id="4" name="Picture 3"/>
          <p:cNvPicPr>
            <a:picLocks noChangeAspect="1"/>
          </p:cNvPicPr>
          <p:nvPr/>
        </p:nvPicPr>
        <p:blipFill>
          <a:blip r:embed="rId1"/>
          <a:stretch>
            <a:fillRect/>
          </a:stretch>
        </p:blipFill>
        <p:spPr>
          <a:xfrm>
            <a:off x="7063105" y="1825625"/>
            <a:ext cx="4500880" cy="392239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Embeddings </a:t>
            </a:r>
            <a:endParaRPr lang="en-US"/>
          </a:p>
        </p:txBody>
      </p:sp>
      <p:pic>
        <p:nvPicPr>
          <p:cNvPr id="29" name="Picture 28" descr="Screenshot 2024-07-09 150818"/>
          <p:cNvPicPr>
            <a:picLocks noChangeAspect="1"/>
          </p:cNvPicPr>
          <p:nvPr/>
        </p:nvPicPr>
        <p:blipFill>
          <a:blip r:embed="rId1"/>
          <a:srcRect t="15374"/>
          <a:stretch>
            <a:fillRect/>
          </a:stretch>
        </p:blipFill>
        <p:spPr>
          <a:xfrm>
            <a:off x="109855" y="2045970"/>
            <a:ext cx="11972925" cy="444944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2: Job loss</a:t>
            </a:r>
            <a:endParaRPr lang="en-US"/>
          </a:p>
        </p:txBody>
      </p:sp>
      <p:sp>
        <p:nvSpPr>
          <p:cNvPr id="3" name="Content Placeholder 2"/>
          <p:cNvSpPr>
            <a:spLocks noGrp="1"/>
          </p:cNvSpPr>
          <p:nvPr>
            <p:ph idx="1"/>
          </p:nvPr>
        </p:nvSpPr>
        <p:spPr/>
        <p:txBody>
          <a:bodyPr>
            <a:normAutofit lnSpcReduction="10000"/>
          </a:bodyPr>
          <a:p>
            <a:pPr marL="0" indent="0">
              <a:buNone/>
            </a:pPr>
            <a:r>
              <a:rPr lang="en-US"/>
              <a:t>“If you work as a radiologist, you’re like the coyote that’s already over the edge of the cliff, but hasn’t yet looked down, so it doesn’t realize there’s no ground underneath them.</a:t>
            </a:r>
            <a:endParaRPr lang="en-US"/>
          </a:p>
          <a:p>
            <a:pPr marL="0" indent="0">
              <a:buNone/>
            </a:pPr>
            <a:endParaRPr lang="en-US"/>
          </a:p>
          <a:p>
            <a:pPr marL="0" indent="0">
              <a:buNone/>
            </a:pPr>
            <a:r>
              <a:rPr lang="en-US"/>
              <a:t>People should stop training radiologists now. </a:t>
            </a:r>
            <a:endParaRPr lang="en-US"/>
          </a:p>
          <a:p>
            <a:pPr marL="0" indent="0">
              <a:buNone/>
            </a:pPr>
            <a:endParaRPr lang="en-US"/>
          </a:p>
          <a:p>
            <a:pPr marL="0" indent="0">
              <a:buNone/>
            </a:pPr>
            <a:r>
              <a:rPr lang="en-US"/>
              <a:t>It’s just completely obvious that within five years deep learning is going to do better than radiologists.”</a:t>
            </a:r>
            <a:endParaRPr lang="en-US"/>
          </a:p>
          <a:p>
            <a:pPr marL="0" indent="0">
              <a:buNone/>
            </a:pPr>
            <a:endParaRPr lang="en-US"/>
          </a:p>
          <a:p>
            <a:pPr marL="0" indent="0" algn="r">
              <a:buNone/>
            </a:pPr>
            <a:r>
              <a:rPr lang="en-US"/>
              <a:t>Geoff Hinton, 2016</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 tasks (O*NET)</a:t>
            </a:r>
            <a:endParaRPr lang="en-US"/>
          </a:p>
        </p:txBody>
      </p:sp>
      <p:pic>
        <p:nvPicPr>
          <p:cNvPr id="4" name="Content Placeholder 3"/>
          <p:cNvPicPr>
            <a:picLocks noChangeAspect="1"/>
          </p:cNvPicPr>
          <p:nvPr>
            <p:ph idx="1"/>
          </p:nvPr>
        </p:nvPicPr>
        <p:blipFill>
          <a:blip r:embed="rId1"/>
          <a:stretch>
            <a:fillRect/>
          </a:stretch>
        </p:blipFill>
        <p:spPr>
          <a:xfrm>
            <a:off x="1540510" y="1825625"/>
            <a:ext cx="91103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a:t>
            </a:r>
            <a:endParaRPr lang="en-US"/>
          </a:p>
        </p:txBody>
      </p:sp>
      <p:pic>
        <p:nvPicPr>
          <p:cNvPr id="4" name="Content Placeholder 3"/>
          <p:cNvPicPr>
            <a:picLocks noChangeAspect="1"/>
          </p:cNvPicPr>
          <p:nvPr>
            <p:ph idx="1"/>
          </p:nvPr>
        </p:nvPicPr>
        <p:blipFill>
          <a:blip r:embed="rId1"/>
          <a:stretch>
            <a:fillRect/>
          </a:stretch>
        </p:blipFill>
        <p:spPr>
          <a:xfrm>
            <a:off x="1751965" y="2148205"/>
            <a:ext cx="8686800" cy="3705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Radiologists </a:t>
            </a:r>
            <a:endParaRPr lang="en-US"/>
          </a:p>
        </p:txBody>
      </p:sp>
      <p:sp>
        <p:nvSpPr>
          <p:cNvPr id="3" name="Content Placeholder 2"/>
          <p:cNvSpPr>
            <a:spLocks noGrp="1"/>
          </p:cNvSpPr>
          <p:nvPr>
            <p:ph idx="1"/>
          </p:nvPr>
        </p:nvSpPr>
        <p:spPr/>
        <p:txBody>
          <a:bodyPr/>
          <a:p>
            <a:pPr marL="0" indent="0">
              <a:buNone/>
            </a:pPr>
            <a:r>
              <a:rPr lang="en-US"/>
              <a:t>“AI won’t replace radiologists.</a:t>
            </a:r>
            <a:endParaRPr lang="en-US"/>
          </a:p>
          <a:p>
            <a:pPr marL="0" indent="0">
              <a:buNone/>
            </a:pPr>
            <a:endParaRPr lang="en-US"/>
          </a:p>
          <a:p>
            <a:pPr marL="0" indent="0">
              <a:buNone/>
            </a:pPr>
            <a:r>
              <a:rPr lang="en-US"/>
              <a:t>But radiologists that use AI will replace radiologists that don’t.”</a:t>
            </a:r>
            <a:endParaRPr lang="en-US"/>
          </a:p>
          <a:p>
            <a:pPr marL="0" indent="0">
              <a:buNone/>
            </a:pPr>
            <a:endParaRPr lang="en-US"/>
          </a:p>
          <a:p>
            <a:pPr marL="0" indent="0" algn="r">
              <a:buNone/>
            </a:pPr>
            <a:r>
              <a:rPr lang="en-US"/>
              <a:t>Curtis Langlotz</a:t>
            </a:r>
            <a:endParaRPr lang="en-US"/>
          </a:p>
          <a:p>
            <a:pPr marL="0" indent="0" algn="r">
              <a:buNone/>
            </a:pPr>
            <a:r>
              <a:rPr lang="en-US"/>
              <a:t>Professor of Radiology</a:t>
            </a:r>
            <a:endParaRPr lang="en-US"/>
          </a:p>
          <a:p>
            <a:pPr marL="0" indent="0" algn="r">
              <a:buNone/>
            </a:pPr>
            <a:r>
              <a:rPr lang="en-US"/>
              <a:t>Stanford University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Concern 3: Human extinction </a:t>
            </a:r>
            <a:endParaRPr lang="en-US"/>
          </a:p>
        </p:txBody>
      </p:sp>
      <p:sp>
        <p:nvSpPr>
          <p:cNvPr id="3" name="Content Placeholder 2"/>
          <p:cNvSpPr>
            <a:spLocks noGrp="1"/>
          </p:cNvSpPr>
          <p:nvPr>
            <p:ph idx="1"/>
          </p:nvPr>
        </p:nvSpPr>
        <p:spPr/>
        <p:txBody>
          <a:bodyPr/>
          <a:p>
            <a:r>
              <a:rPr lang="en-US"/>
              <a:t>Examples of harm caused by AI </a:t>
            </a:r>
            <a:endParaRPr lang="en-US"/>
          </a:p>
          <a:p>
            <a:endParaRPr lang="en-US"/>
          </a:p>
        </p:txBody>
      </p:sp>
      <p:pic>
        <p:nvPicPr>
          <p:cNvPr id="4" name="Picture 3"/>
          <p:cNvPicPr>
            <a:picLocks noChangeAspect="1"/>
          </p:cNvPicPr>
          <p:nvPr/>
        </p:nvPicPr>
        <p:blipFill>
          <a:blip r:embed="rId1"/>
          <a:srcRect t="-204" r="67668"/>
          <a:stretch>
            <a:fillRect/>
          </a:stretch>
        </p:blipFill>
        <p:spPr>
          <a:xfrm>
            <a:off x="1952625" y="2395220"/>
            <a:ext cx="3507740" cy="4056380"/>
          </a:xfrm>
          <a:prstGeom prst="rect">
            <a:avLst/>
          </a:prstGeom>
        </p:spPr>
      </p:pic>
      <p:pic>
        <p:nvPicPr>
          <p:cNvPr id="5" name="Picture 4"/>
          <p:cNvPicPr>
            <a:picLocks noChangeAspect="1"/>
          </p:cNvPicPr>
          <p:nvPr/>
        </p:nvPicPr>
        <p:blipFill>
          <a:blip r:embed="rId1"/>
          <a:srcRect l="68704"/>
          <a:stretch>
            <a:fillRect/>
          </a:stretch>
        </p:blipFill>
        <p:spPr>
          <a:xfrm>
            <a:off x="6163945" y="2395220"/>
            <a:ext cx="3395345" cy="4048125"/>
          </a:xfrm>
          <a:prstGeom prst="rect">
            <a:avLst/>
          </a:prstGeom>
        </p:spPr>
      </p:pic>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Human extinction?</a:t>
            </a:r>
            <a:endParaRPr lang="en-US"/>
          </a:p>
        </p:txBody>
      </p:sp>
      <p:sp>
        <p:nvSpPr>
          <p:cNvPr id="3" name="Content Placeholder 2"/>
          <p:cNvSpPr>
            <a:spLocks noGrp="1"/>
          </p:cNvSpPr>
          <p:nvPr>
            <p:ph idx="1"/>
          </p:nvPr>
        </p:nvSpPr>
        <p:spPr/>
        <p:txBody>
          <a:bodyPr/>
          <a:p>
            <a:r>
              <a:rPr lang="en-US"/>
              <a:t>Extinction arguments are not concrete</a:t>
            </a:r>
            <a:endParaRPr lang="en-US"/>
          </a:p>
          <a:p>
            <a:r>
              <a:rPr lang="en-US"/>
              <a:t>Most arguments boil down to “it could happen.”</a:t>
            </a:r>
            <a:endParaRPr lang="en-US"/>
          </a:p>
          <a:p>
            <a:r>
              <a:rPr lang="en-US"/>
              <a:t>“This is a new type of technology.”</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Perfect control not needed to be valuable and safe</a:t>
            </a:r>
            <a:endParaRPr lang="en-US"/>
          </a:p>
        </p:txBody>
      </p:sp>
      <p:sp>
        <p:nvSpPr>
          <p:cNvPr id="3" name="Content Placeholder 2"/>
          <p:cNvSpPr>
            <a:spLocks noGrp="1"/>
          </p:cNvSpPr>
          <p:nvPr>
            <p:ph idx="1"/>
          </p:nvPr>
        </p:nvSpPr>
        <p:spPr/>
        <p:txBody>
          <a:bodyPr/>
          <a:p>
            <a:r>
              <a:rPr lang="en-US"/>
              <a:t>Humanity has ample experience controlling many things far more powerful than any other creatures.</a:t>
            </a:r>
            <a:endParaRPr lang="en-US"/>
          </a:p>
          <a:p>
            <a:r>
              <a:rPr lang="en-US"/>
              <a:t>Many things that we can’t fully control are nonetheless valuable and safe. Example: Airplanes.</a:t>
            </a:r>
            <a:endParaRPr lang="en-US"/>
          </a:p>
          <a:p>
            <a:r>
              <a:rPr lang="en-US"/>
              <a:t> If we look at the real risks to humanity – such as climate change and pandemics – AI will be a key part of the solution.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Artificial General Intelligence  AGI </a:t>
            </a:r>
            <a:endParaRPr lang="en-US"/>
          </a:p>
        </p:txBody>
      </p:sp>
      <p:sp>
        <p:nvSpPr>
          <p:cNvPr id="3" name="Content Placeholder 2"/>
          <p:cNvSpPr>
            <a:spLocks noGrp="1"/>
          </p:cNvSpPr>
          <p:nvPr>
            <p:ph idx="1"/>
          </p:nvPr>
        </p:nvSpPr>
        <p:spPr/>
        <p:txBody>
          <a:bodyPr/>
          <a:p>
            <a:r>
              <a:rPr lang="en-US" sz="1800"/>
              <a:t>Artificial General Intelligence (AGI):</a:t>
            </a:r>
            <a:endParaRPr lang="en-US" sz="1800"/>
          </a:p>
          <a:p>
            <a:pPr lvl="1"/>
            <a:r>
              <a:rPr lang="en-US" sz="1600"/>
              <a:t>AGI refers to AI systems that possess human-like cognitive abilities and can perform any intellectual task that a human can.</a:t>
            </a:r>
            <a:endParaRPr lang="en-US" sz="1600"/>
          </a:p>
          <a:p>
            <a:pPr lvl="1"/>
            <a:r>
              <a:rPr lang="en-US" sz="1600"/>
              <a:t> Unlike specialized AI (which excels in specific domains like image recognition or natural language processing), AGI aims for broad adaptability and versatility.</a:t>
            </a:r>
            <a:endParaRPr lang="en-US" sz="1600"/>
          </a:p>
          <a:p>
            <a:pPr lvl="1"/>
            <a:r>
              <a:rPr lang="en-US" sz="1600"/>
              <a:t>Achieving AGI remains an ongoing challenge, but it represents the ultimate goal of AI research.</a:t>
            </a:r>
            <a:endParaRPr lang="en-US" sz="1600"/>
          </a:p>
          <a:p>
            <a:r>
              <a:rPr lang="en-US" sz="1800"/>
              <a:t>Examples:</a:t>
            </a:r>
            <a:endParaRPr lang="en-US" sz="1800"/>
          </a:p>
          <a:p>
            <a:pPr lvl="1"/>
            <a:r>
              <a:rPr lang="en-US" sz="1600"/>
              <a:t>Learning to Drive a Car: AGI would be capable of learning to drive a car through practice, similar to how humans acquire this skill. (human Learn to drive a car through ~20 hours of practice) </a:t>
            </a:r>
            <a:endParaRPr lang="en-US" sz="1600"/>
          </a:p>
          <a:p>
            <a:pPr lvl="1"/>
            <a:r>
              <a:rPr lang="en-US" sz="1600"/>
              <a:t>Completing a PhD Thesis: An AGI system could autonomously conduct research, analyze data, and write a comprehensive thesis over several years.(human Complete a PhD thesis after ~4 years of work) </a:t>
            </a:r>
            <a:endParaRPr lang="en-US" sz="1600"/>
          </a:p>
          <a:p>
            <a:pPr lvl="1"/>
            <a:r>
              <a:rPr lang="en-US" sz="1600"/>
              <a:t>Programming Tasks: AGI could handle all aspects of software development, from coding and debugging to designing algorithms and optimizing performance.</a:t>
            </a:r>
            <a:endParaRPr lang="en-US" sz="1600"/>
          </a:p>
          <a:p>
            <a:r>
              <a:rPr lang="en-US" sz="1800"/>
              <a:t>Remember that AGI is still theoretical, and while we've made significant progress in AI, achieving true AGI remains an exciting but challenging frontier!</a:t>
            </a:r>
            <a:endParaRPr lang="en-US" sz="1800"/>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741045"/>
            <a:ext cx="5170170" cy="2580005"/>
          </a:xfrm>
          <a:prstGeom prst="rect">
            <a:avLst/>
          </a:prstGeom>
          <a:noFill/>
          <a:ln w="9525">
            <a:noFill/>
          </a:ln>
        </p:spPr>
      </p:pic>
      <p:pic>
        <p:nvPicPr>
          <p:cNvPr id="121" name="Picture 120"/>
          <p:cNvPicPr/>
          <p:nvPr/>
        </p:nvPicPr>
        <p:blipFill>
          <a:blip r:embed="rId2"/>
          <a:stretch>
            <a:fillRect/>
          </a:stretch>
        </p:blipFill>
        <p:spPr>
          <a:xfrm>
            <a:off x="2470150" y="3375660"/>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LLM-powered applications</a:t>
            </a:r>
            <a:br>
              <a:rPr lang="en-US"/>
            </a:br>
            <a:r>
              <a:rPr lang="ar-EG" altLang="en-US"/>
              <a:t>Retrieval Augmented Generation  </a:t>
            </a:r>
            <a:r>
              <a:rPr lang="en-US" altLang="en-US"/>
              <a:t> RAG</a:t>
            </a:r>
            <a:endParaRPr lang="en-US" altLang="en-US"/>
          </a:p>
        </p:txBody>
      </p:sp>
      <p:pic>
        <p:nvPicPr>
          <p:cNvPr id="4" name="Content Placeholder 3"/>
          <p:cNvPicPr>
            <a:picLocks noChangeAspect="1"/>
          </p:cNvPicPr>
          <p:nvPr>
            <p:ph idx="1"/>
          </p:nvPr>
        </p:nvPicPr>
        <p:blipFill>
          <a:blip r:embed="rId1"/>
          <a:stretch>
            <a:fillRect/>
          </a:stretch>
        </p:blipFill>
        <p:spPr>
          <a:xfrm>
            <a:off x="838200" y="1897380"/>
            <a:ext cx="10515600" cy="420751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14621</Words>
  <Application>WPS Presentation</Application>
  <PresentationFormat>Widescreen</PresentationFormat>
  <Paragraphs>548</Paragraphs>
  <Slides>88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88</vt:i4>
      </vt:variant>
    </vt:vector>
  </HeadingPairs>
  <TitlesOfParts>
    <vt:vector size="100" baseType="lpstr">
      <vt:lpstr>Arial</vt:lpstr>
      <vt:lpstr>SimSun</vt:lpstr>
      <vt:lpstr>Wingdings</vt:lpstr>
      <vt:lpstr>Calibri Light</vt:lpstr>
      <vt:lpstr>Calibri</vt:lpstr>
      <vt:lpstr>Microsoft YaHei</vt:lpstr>
      <vt:lpstr>Arial Unicode MS</vt:lpstr>
      <vt:lpstr>Arial</vt:lpstr>
      <vt:lpstr>Roboto</vt:lpstr>
      <vt:lpstr>Times New Roman</vt:lpstr>
      <vt:lpstr>Aldhabi</vt:lpstr>
      <vt:lpstr>Office Theme</vt:lpstr>
      <vt:lpstr>Generative AI</vt:lpstr>
      <vt:lpstr>outline</vt:lpstr>
      <vt:lpstr>Retrieval Augmented Generation (RAG)</vt:lpstr>
      <vt:lpstr>Retrieval Augmented Generation (RAG) example</vt:lpstr>
      <vt:lpstr>Retrieval Augmented Generation (RAG) example</vt:lpstr>
      <vt:lpstr>Retrieval Augmented Generation (RAG) example</vt:lpstr>
      <vt:lpstr>PowerPoint 演示文稿</vt:lpstr>
      <vt:lpstr>Embeddings </vt:lpstr>
      <vt:lpstr>LLM-powered applications Retrieval Augmented Generation   RAG</vt:lpstr>
      <vt:lpstr>PowerPoint 演示文稿</vt:lpstr>
      <vt:lpstr>Examples of RAG applications</vt:lpstr>
      <vt:lpstr>RAG applications</vt:lpstr>
      <vt:lpstr>Examples of RAG applications</vt:lpstr>
      <vt:lpstr>Examples of RAG applications: Langchain Docs</vt:lpstr>
      <vt:lpstr>Examples of RAG applications: Langchain Docs</vt:lpstr>
      <vt:lpstr>GPT4all RAG</vt:lpstr>
      <vt:lpstr>LM Studio</vt:lpstr>
      <vt:lpstr>Ollama </vt:lpstr>
      <vt:lpstr>Example: Searching legal documents</vt:lpstr>
      <vt:lpstr>Example: Searching legal documents</vt:lpstr>
      <vt:lpstr>RAG integrates with many types of data sources</vt:lpstr>
      <vt:lpstr>Generative AI and Business</vt:lpstr>
      <vt:lpstr>Computer programmer</vt:lpstr>
      <vt:lpstr>Lawyer</vt:lpstr>
      <vt:lpstr>Landscaper</vt:lpstr>
      <vt:lpstr>New workflows and new Opportunities</vt:lpstr>
      <vt:lpstr>Example 1: Surgeon</vt:lpstr>
      <vt:lpstr>Example 2: Legal documentation review	</vt:lpstr>
      <vt:lpstr>Example 3: Marketing automation</vt:lpstr>
      <vt:lpstr>Example: Helping customers build websites</vt:lpstr>
      <vt:lpstr>Wordpress AI Assitant </vt:lpstr>
      <vt:lpstr>Wordpress AI Assitant </vt:lpstr>
      <vt:lpstr>Summary</vt:lpstr>
      <vt:lpstr>LLMs Evaluation </vt:lpstr>
      <vt:lpstr>LLM Evaluation - Challenges </vt:lpstr>
      <vt:lpstr>Evaluation benchmarks</vt:lpstr>
      <vt:lpstr>LLMs Surveys and Guides summary </vt:lpstr>
      <vt:lpstr>A Survey on Evaluation of Large Language Models</vt:lpstr>
      <vt:lpstr>LLMs Evaluation </vt:lpstr>
      <vt:lpstr>What to evaluate? </vt:lpstr>
      <vt:lpstr>Where to evaluate? </vt:lpstr>
      <vt:lpstr>How to evaluate?</vt:lpstr>
      <vt:lpstr>Evaluation methods</vt:lpstr>
      <vt:lpstr>How to choose LLM? </vt:lpstr>
      <vt:lpstr>How to choose LLM? - Task </vt:lpstr>
      <vt:lpstr>How to choose LLM? - Task </vt:lpstr>
      <vt:lpstr>How to choose LLM? - Data </vt:lpstr>
      <vt:lpstr>How to choose LLM? - Other considerations </vt:lpstr>
      <vt:lpstr>How to choose LLM? A flowchart </vt:lpstr>
      <vt:lpstr> 😂😂</vt:lpstr>
      <vt:lpstr>Gen AI vs ML projects workflow </vt:lpstr>
      <vt:lpstr>Models behaving badly</vt:lpstr>
      <vt:lpstr>LLMs Limitations</vt:lpstr>
      <vt:lpstr>Models behaving badly</vt:lpstr>
      <vt:lpstr>Constitutional AI </vt:lpstr>
      <vt:lpstr>Constitutional AI </vt:lpstr>
      <vt:lpstr>Example of constitutional principles</vt:lpstr>
      <vt:lpstr>Sample instructions for human labelers</vt:lpstr>
      <vt:lpstr>Collect human feedback</vt:lpstr>
      <vt:lpstr>Constitutional AI </vt:lpstr>
      <vt:lpstr>Bias and Toxicity</vt:lpstr>
      <vt:lpstr>Responsible AI </vt:lpstr>
      <vt:lpstr>Responsible AI </vt:lpstr>
      <vt:lpstr>Tips for responsible AI </vt:lpstr>
      <vt:lpstr>Responsible AI</vt:lpstr>
      <vt:lpstr>Toxicity</vt:lpstr>
      <vt:lpstr>Hallucinations</vt:lpstr>
      <vt:lpstr>Intellectual Property</vt:lpstr>
      <vt:lpstr>Responsibly build and use generative AI models</vt:lpstr>
      <vt:lpstr>Llama Safegaurd </vt:lpstr>
      <vt:lpstr>PowerPoint 演示文稿</vt:lpstr>
      <vt:lpstr>Llama Safegaurd </vt:lpstr>
      <vt:lpstr>PowerPoint 演示文稿</vt:lpstr>
      <vt:lpstr>Llama Safegaurd </vt:lpstr>
      <vt:lpstr>PowerPoint 演示文稿</vt:lpstr>
      <vt:lpstr>Llama Safegaurd </vt:lpstr>
      <vt:lpstr>Generative AI and Society</vt:lpstr>
      <vt:lpstr>Concern 1: Amplifying humanity’s worst impulses </vt:lpstr>
      <vt:lpstr>Reinforcement learning from human feedback (RLHF)</vt:lpstr>
      <vt:lpstr>Concern 2: Job loss</vt:lpstr>
      <vt:lpstr>Radiologist tasks (O*NET)</vt:lpstr>
      <vt:lpstr>Radiologist</vt:lpstr>
      <vt:lpstr>Radiologists </vt:lpstr>
      <vt:lpstr>Concern 3: Human extinction </vt:lpstr>
      <vt:lpstr>Human extinction?</vt:lpstr>
      <vt:lpstr>Perfect control not needed to be valuable and safe</vt:lpstr>
      <vt:lpstr>Artificial General Intelligence  AGI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PC</cp:lastModifiedBy>
  <cp:revision>300</cp:revision>
  <dcterms:created xsi:type="dcterms:W3CDTF">2024-07-10T06:40:00Z</dcterms:created>
  <dcterms:modified xsi:type="dcterms:W3CDTF">2024-10-21T05:02:53Z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87267F72C437478BB406411E457C4B18_13</vt:lpwstr>
  </property>
  <property fmtid="{D5CDD505-2E9C-101B-9397-08002B2CF9AE}" pid="3" name="KSOProductBuildVer">
    <vt:lpwstr>1033-12.2.0.13472</vt:lpwstr>
  </property>
</Properties>
</file>